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9"/>
  </p:notesMasterIdLst>
  <p:sldIdLst>
    <p:sldId id="261" r:id="rId5"/>
    <p:sldId id="259" r:id="rId6"/>
    <p:sldId id="256" r:id="rId7"/>
    <p:sldId id="260" r:id="rId8"/>
  </p:sldIdLst>
  <p:sldSz cx="7772400" cy="100584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orient="horz" pos="61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22B0B2-0C25-49CA-ABEF-09DDD4CC52CA}" v="288" dt="2017-09-13T21:11:33.250"/>
    <p1510:client id="{98A5D460-AC1A-4892-AE2F-61744DC431F0}" v="68" dt="2017-09-13T19:08:47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96"/>
    <p:restoredTop sz="94672"/>
  </p:normalViewPr>
  <p:slideViewPr>
    <p:cSldViewPr snapToGrid="0" snapToObjects="1">
      <p:cViewPr>
        <p:scale>
          <a:sx n="112" d="100"/>
          <a:sy n="112" d="100"/>
        </p:scale>
        <p:origin x="2208" y="-792"/>
      </p:cViewPr>
      <p:guideLst>
        <p:guide orient="horz" pos="3168"/>
        <p:guide pos="2448"/>
        <p:guide pos="288"/>
        <p:guide orient="horz" pos="61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/>
              <a:t>Fare clic per modificare gli stili del testo dello schema</a:t>
            </a:r>
          </a:p>
          <a:p>
            <a:pPr lvl="1" rtl="0"/>
            <a:r>
              <a:rPr lang="zh-tw"/>
              <a:t>Secondo livello</a:t>
            </a:r>
          </a:p>
          <a:p>
            <a:pPr lvl="2" rtl="0"/>
            <a:r>
              <a:rPr lang="zh-tw"/>
              <a:t>Terzo livello</a:t>
            </a:r>
          </a:p>
          <a:p>
            <a:pPr lvl="3" rtl="0"/>
            <a:r>
              <a:rPr lang="zh-tw"/>
              <a:t>Quarto livello</a:t>
            </a:r>
          </a:p>
          <a:p>
            <a:pPr lvl="4" rtl="0"/>
            <a:r>
              <a:rPr lang="zh-tw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A472638-3D52-C545-AF2D-5724607F2B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52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32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980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629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85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zh-tw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zh-tw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/>
              <a:t>Fare clic per modificare gli stili del testo dello schema</a:t>
            </a:r>
          </a:p>
          <a:p>
            <a:pPr lvl="1" rtl="0"/>
            <a:r>
              <a:rPr lang="zh-tw"/>
              <a:t>Secondo livello</a:t>
            </a:r>
          </a:p>
          <a:p>
            <a:pPr lvl="2" rtl="0"/>
            <a:r>
              <a:rPr lang="zh-tw"/>
              <a:t>Terzo livello</a:t>
            </a:r>
          </a:p>
          <a:p>
            <a:pPr lvl="3" rtl="0"/>
            <a:r>
              <a:rPr lang="zh-tw"/>
              <a:t>Quarto livello</a:t>
            </a:r>
          </a:p>
          <a:p>
            <a:pPr lvl="4" rtl="0"/>
            <a:r>
              <a:rPr lang="zh-tw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zh-tw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zh-tw"/>
              <a:t>Fare clic per modificare gli stili del testo dello schema</a:t>
            </a:r>
          </a:p>
          <a:p>
            <a:pPr lvl="1" rtl="0"/>
            <a:r>
              <a:rPr lang="zh-tw"/>
              <a:t>Secondo livello</a:t>
            </a:r>
          </a:p>
          <a:p>
            <a:pPr lvl="2" rtl="0"/>
            <a:r>
              <a:rPr lang="zh-tw"/>
              <a:t>Terzo livello</a:t>
            </a:r>
          </a:p>
          <a:p>
            <a:pPr lvl="3" rtl="0"/>
            <a:r>
              <a:rPr lang="zh-tw"/>
              <a:t>Quarto livello</a:t>
            </a:r>
          </a:p>
          <a:p>
            <a:pPr lvl="4" rtl="0"/>
            <a:r>
              <a:rPr lang="zh-tw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/>
              <a:t>Fare clic per modificare gli stili del testo dello schema</a:t>
            </a:r>
          </a:p>
          <a:p>
            <a:pPr lvl="1" rtl="0"/>
            <a:r>
              <a:rPr lang="zh-tw"/>
              <a:t>Secondo livello</a:t>
            </a:r>
          </a:p>
          <a:p>
            <a:pPr lvl="2" rtl="0"/>
            <a:r>
              <a:rPr lang="zh-tw"/>
              <a:t>Terzo livello</a:t>
            </a:r>
          </a:p>
          <a:p>
            <a:pPr lvl="3" rtl="0"/>
            <a:r>
              <a:rPr lang="zh-tw"/>
              <a:t>Quarto livello</a:t>
            </a:r>
          </a:p>
          <a:p>
            <a:pPr lvl="4" rtl="0"/>
            <a:r>
              <a:rPr lang="zh-tw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zh-tw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zh-tw"/>
              <a:t>Fare clic per modificare gli stili del testo dello schema</a:t>
            </a:r>
          </a:p>
          <a:p>
            <a:pPr lvl="1" rtl="0"/>
            <a:r>
              <a:rPr lang="zh-tw"/>
              <a:t>Secondo livello</a:t>
            </a:r>
          </a:p>
          <a:p>
            <a:pPr lvl="2" rtl="0"/>
            <a:r>
              <a:rPr lang="zh-tw"/>
              <a:t>Terzo livello</a:t>
            </a:r>
          </a:p>
          <a:p>
            <a:pPr lvl="3" rtl="0"/>
            <a:r>
              <a:rPr lang="zh-tw"/>
              <a:t>Quarto livello</a:t>
            </a:r>
          </a:p>
          <a:p>
            <a:pPr lvl="4" rtl="0"/>
            <a:r>
              <a:rPr lang="zh-tw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zh-tw"/>
              <a:t>Fare clic per modificare gli stili del testo dello schema</a:t>
            </a:r>
          </a:p>
          <a:p>
            <a:pPr lvl="1" rtl="0"/>
            <a:r>
              <a:rPr lang="zh-tw"/>
              <a:t>Secondo livello</a:t>
            </a:r>
          </a:p>
          <a:p>
            <a:pPr lvl="2" rtl="0"/>
            <a:r>
              <a:rPr lang="zh-tw"/>
              <a:t>Terzo livello</a:t>
            </a:r>
          </a:p>
          <a:p>
            <a:pPr lvl="3" rtl="0"/>
            <a:r>
              <a:rPr lang="zh-tw"/>
              <a:t>Quarto livello</a:t>
            </a:r>
          </a:p>
          <a:p>
            <a:pPr lvl="4" rtl="0"/>
            <a:r>
              <a:rPr lang="zh-tw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zh-tw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zh-tw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zh-tw"/>
              <a:t>Fare clic per modificare gli stili del testo dello schema</a:t>
            </a:r>
          </a:p>
          <a:p>
            <a:pPr lvl="1" rtl="0"/>
            <a:r>
              <a:rPr lang="zh-tw"/>
              <a:t>Secondo livello</a:t>
            </a:r>
          </a:p>
          <a:p>
            <a:pPr lvl="2" rtl="0"/>
            <a:r>
              <a:rPr lang="zh-tw"/>
              <a:t>Terzo livello</a:t>
            </a:r>
          </a:p>
          <a:p>
            <a:pPr lvl="3" rtl="0"/>
            <a:r>
              <a:rPr lang="zh-tw"/>
              <a:t>Quarto livello</a:t>
            </a:r>
          </a:p>
          <a:p>
            <a:pPr lvl="4" rtl="0"/>
            <a:r>
              <a:rPr lang="zh-tw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zh-tw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zh-tw"/>
              <a:t>Fare clic per modificare gli stili del testo dello schema</a:t>
            </a:r>
          </a:p>
          <a:p>
            <a:pPr lvl="1" rtl="0"/>
            <a:r>
              <a:rPr lang="zh-tw"/>
              <a:t>Secondo livello</a:t>
            </a:r>
          </a:p>
          <a:p>
            <a:pPr lvl="2" rtl="0"/>
            <a:r>
              <a:rPr lang="zh-tw"/>
              <a:t>Terzo livello</a:t>
            </a:r>
          </a:p>
          <a:p>
            <a:pPr lvl="3" rtl="0"/>
            <a:r>
              <a:rPr lang="zh-tw"/>
              <a:t>Quarto livello</a:t>
            </a:r>
          </a:p>
          <a:p>
            <a:pPr lvl="4" rtl="0"/>
            <a:r>
              <a:rPr lang="zh-tw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zh-tw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zh-tw"/>
              <a:t>Fare clic per modificare gli stili del testo dello schema</a:t>
            </a:r>
          </a:p>
          <a:p>
            <a:pPr lvl="1" rtl="0"/>
            <a:r>
              <a:rPr lang="zh-tw"/>
              <a:t>Secondo livello</a:t>
            </a:r>
          </a:p>
          <a:p>
            <a:pPr lvl="2" rtl="0"/>
            <a:r>
              <a:rPr lang="zh-tw"/>
              <a:t>Terzo livello</a:t>
            </a:r>
          </a:p>
          <a:p>
            <a:pPr lvl="3" rtl="0"/>
            <a:r>
              <a:rPr lang="zh-tw"/>
              <a:t>Quarto livello</a:t>
            </a:r>
          </a:p>
          <a:p>
            <a:pPr lvl="4" rtl="0"/>
            <a:r>
              <a:rPr lang="zh-tw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zh-tw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zh-tw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zh-tw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zh-tw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/>
              <a:t>Fare clic per modificare gli stili del testo dello schema</a:t>
            </a:r>
          </a:p>
          <a:p>
            <a:pPr lvl="1" rtl="0"/>
            <a:r>
              <a:rPr lang="zh-tw"/>
              <a:t>Secondo livello</a:t>
            </a:r>
          </a:p>
          <a:p>
            <a:pPr lvl="2" rtl="0"/>
            <a:r>
              <a:rPr lang="zh-tw"/>
              <a:t>Terzo livello</a:t>
            </a:r>
          </a:p>
          <a:p>
            <a:pPr lvl="3" rtl="0"/>
            <a:r>
              <a:rPr lang="zh-tw"/>
              <a:t>Quarto livello</a:t>
            </a:r>
          </a:p>
          <a:p>
            <a:pPr lvl="4" rtl="0"/>
            <a:r>
              <a:rPr lang="zh-tw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5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png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png"/><Relationship Id="rId5" Type="http://schemas.openxmlformats.org/officeDocument/2006/relationships/image" Target="../media/image16.emf"/><Relationship Id="rId10" Type="http://schemas.openxmlformats.org/officeDocument/2006/relationships/image" Target="../media/image21.png"/><Relationship Id="rId4" Type="http://schemas.openxmlformats.org/officeDocument/2006/relationships/image" Target="../media/image15.emf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77751" y="1386344"/>
            <a:ext cx="6015519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zh-tw" sz="36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 Light" charset="0"/>
              </a:rPr>
              <a:t>使用 Word </a:t>
            </a:r>
          </a:p>
          <a:p>
            <a:pPr rtl="0"/>
            <a:r>
              <a:rPr lang="zh-tw" sz="36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 Light" charset="0"/>
              </a:rPr>
              <a:t>處理文件的</a:t>
            </a:r>
          </a:p>
        </p:txBody>
      </p:sp>
      <p:sp>
        <p:nvSpPr>
          <p:cNvPr id="7" name="Rettangolo 6"/>
          <p:cNvSpPr/>
          <p:nvPr/>
        </p:nvSpPr>
        <p:spPr>
          <a:xfrm>
            <a:off x="488026" y="2441056"/>
            <a:ext cx="6015519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zh-tw" sz="54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 Light" charset="0"/>
              </a:rPr>
              <a:t>5 種新方法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878444" y="5392191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tw" sz="1700" b="1" dirty="0">
                <a:solidFill>
                  <a:srgbClr val="315D99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隨時隨地共同作業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0450" y="681146"/>
            <a:ext cx="3503211" cy="4050224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022" y="6394731"/>
            <a:ext cx="1219200" cy="137160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022" y="5384802"/>
            <a:ext cx="330200" cy="330200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4223712" y="6433549"/>
            <a:ext cx="2940979" cy="8002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zh-tw" sz="1300" b="1" dirty="0">
                <a:solidFill>
                  <a:srgbClr val="315D99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儲存到雲端</a:t>
            </a:r>
          </a:p>
          <a:p>
            <a:pPr rtl="0"/>
            <a:r>
              <a:rPr lang="zh-tw" sz="11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將檔案儲存到雲端以便 </a:t>
            </a:r>
          </a:p>
          <a:p>
            <a:pPr rtl="0"/>
            <a:r>
              <a:rPr lang="zh-tw" sz="11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隨時隨地存取，並與您的小組 </a:t>
            </a:r>
          </a:p>
          <a:p>
            <a:pPr rtl="0"/>
            <a:r>
              <a:rPr lang="zh-tw" sz="11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輕鬆共用。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470205" y="7717169"/>
            <a:ext cx="2940979" cy="8002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zh-tw" sz="1300" b="1">
                <a:solidFill>
                  <a:srgbClr val="315D99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共用</a:t>
            </a:r>
          </a:p>
          <a:p>
            <a:pPr rtl="0"/>
            <a:r>
              <a:rPr lang="zh-tw" sz="1100"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只要按一下按鈕， </a:t>
            </a:r>
          </a:p>
          <a:p>
            <a:pPr rtl="0"/>
            <a:r>
              <a:rPr lang="zh-tw" sz="1100"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即可快速邀請他人 </a:t>
            </a:r>
          </a:p>
          <a:p>
            <a:pPr rtl="0"/>
            <a:r>
              <a:rPr lang="zh-tw" sz="1100"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編輯或檢視您的文件。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388438" y="7831154"/>
            <a:ext cx="1811262" cy="96949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zh-tw" sz="1300" b="1">
                <a:solidFill>
                  <a:srgbClr val="315D99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即時共同作業</a:t>
            </a:r>
          </a:p>
          <a:p>
            <a:pPr algn="r" rtl="0"/>
            <a:endParaRPr lang="en-US" sz="1100" dirty="0">
              <a:latin typeface="Microsoft JhengHei" panose="020B0604030504040204" pitchFamily="34" charset="-120"/>
              <a:ea typeface="Microsoft JhengHei" panose="020B0604030504040204" pitchFamily="34" charset="-120"/>
              <a:cs typeface="Segoe Pro Display" charset="0"/>
            </a:endParaRPr>
          </a:p>
          <a:p>
            <a:pPr algn="r" rtl="0"/>
            <a:r>
              <a:rPr lang="zh-tw" sz="1100"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即時共同撰寫文件，並在其他人變更文件時查看他們變更的內容。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12718" y="6523695"/>
            <a:ext cx="3100726" cy="3165517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>
          <a:xfrm>
            <a:off x="4255566" y="9029584"/>
            <a:ext cx="3112980" cy="63094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zh-tw" sz="1300" b="1" dirty="0">
                <a:solidFill>
                  <a:srgbClr val="315D99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提供或接收意見</a:t>
            </a:r>
          </a:p>
          <a:p>
            <a:pPr rtl="0"/>
            <a:r>
              <a:rPr lang="zh-tw" sz="11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透過註解追蹤修訂並分享想法。</a:t>
            </a:r>
            <a:endParaRPr lang="en-US" altLang="zh-TW" sz="1100" dirty="0">
              <a:latin typeface="Microsoft JhengHei" panose="020B0604030504040204" pitchFamily="34" charset="-120"/>
              <a:ea typeface="Microsoft JhengHei" panose="020B0604030504040204" pitchFamily="34" charset="-120"/>
              <a:cs typeface="Segoe Pro Display" charset="0"/>
            </a:endParaRPr>
          </a:p>
          <a:p>
            <a:pPr rtl="0"/>
            <a:r>
              <a:rPr lang="zh-tw" sz="11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所有人都能參與交談，並掌握變更的內容。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457200" y="9429690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934289" y="9459414"/>
            <a:ext cx="2000869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zh-tw" sz="1200" b="1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aka.ms/coauthorinword </a:t>
            </a:r>
          </a:p>
        </p:txBody>
      </p:sp>
      <p:cxnSp>
        <p:nvCxnSpPr>
          <p:cNvPr id="20" name="Connettore 1 19"/>
          <p:cNvCxnSpPr/>
          <p:nvPr/>
        </p:nvCxnSpPr>
        <p:spPr>
          <a:xfrm>
            <a:off x="0" y="10066858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457200" y="5767462"/>
            <a:ext cx="72278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tw" sz="1500"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不需要擠在同一部電腦前或是反覆傳送檔案。 </a:t>
            </a:r>
          </a:p>
          <a:p>
            <a:pPr rtl="0"/>
            <a:r>
              <a:rPr lang="zh-tw" sz="1500"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所有人員都能即時編輯同一份文件。</a:t>
            </a:r>
          </a:p>
        </p:txBody>
      </p:sp>
    </p:spTree>
    <p:extLst>
      <p:ext uri="{BB962C8B-B14F-4D97-AF65-F5344CB8AC3E}">
        <p14:creationId xmlns:p14="http://schemas.microsoft.com/office/powerpoint/2010/main" val="76359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878444" y="52224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tw" sz="1700" b="1">
                <a:solidFill>
                  <a:srgbClr val="315D99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聆聽您的內容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11" y="525125"/>
            <a:ext cx="330200" cy="330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829" y="459767"/>
            <a:ext cx="1257300" cy="12192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72" y="1545091"/>
            <a:ext cx="5372100" cy="32639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337409" y="1839219"/>
            <a:ext cx="2813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tw" sz="1000" dirty="0">
                <a:solidFill>
                  <a:srgbClr val="315D99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Word 的 [大聲朗讀] 可讓您聆聽您的文件內容，同時醒目提示每個字。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45579" y="3191509"/>
            <a:ext cx="1066800" cy="469900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4444667" y="2773585"/>
            <a:ext cx="24929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zh-tw" sz="1000">
                <a:solidFill>
                  <a:srgbClr val="315D99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變更朗讀程式的朗度速度和語音。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472615" y="4520633"/>
            <a:ext cx="6852863" cy="811659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90765" y="4702795"/>
            <a:ext cx="6560050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zh-tw" sz="120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[大聲朗讀] 是 Word 的其中一種學習工具，專為協助有讀寫障礙和書寫障礙的使用者所設計， </a:t>
            </a:r>
          </a:p>
          <a:p>
            <a:pPr rtl="0"/>
            <a:r>
              <a:rPr lang="zh-tw" sz="120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不過它也能協助所有人加強閱讀技巧。</a:t>
            </a:r>
            <a:endParaRPr lang="en-US" sz="1200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4632789" y="5123132"/>
            <a:ext cx="2792858" cy="3615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967004" y="5164460"/>
            <a:ext cx="2169761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zh-tw" sz="1200" b="1">
                <a:solidFill>
                  <a:srgbClr val="315D99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aka.ms/wordlearningtools 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611" y="5785008"/>
            <a:ext cx="330200" cy="330200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878444" y="576996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tw" sz="1700" b="1">
                <a:solidFill>
                  <a:srgbClr val="315D99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翻譯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878440" y="6155504"/>
            <a:ext cx="72278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tw" sz="1500"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屏除語言隔閡。以您的語言閱讀文件</a:t>
            </a:r>
            <a:br>
              <a:rPr lang="en-US" sz="1500"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</a:br>
            <a:r>
              <a:rPr lang="zh-tw" sz="1500"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或是將文件翻譯成讀者的語言，而不必離開 Word。</a:t>
            </a: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1289" y="6971184"/>
            <a:ext cx="3627425" cy="2876114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66693" y="5960743"/>
            <a:ext cx="965200" cy="876300"/>
          </a:xfrm>
          <a:prstGeom prst="rect">
            <a:avLst/>
          </a:prstGeom>
        </p:spPr>
      </p:pic>
      <p:sp>
        <p:nvSpPr>
          <p:cNvPr id="19" name="Rettangolo 18"/>
          <p:cNvSpPr/>
          <p:nvPr/>
        </p:nvSpPr>
        <p:spPr>
          <a:xfrm>
            <a:off x="4564302" y="7048706"/>
            <a:ext cx="267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tw" sz="1200" b="1">
                <a:solidFill>
                  <a:srgbClr val="315D99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使用 [翻譯工具] 來查詢及學習其他語言的字詞。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5598561" y="8123009"/>
            <a:ext cx="26781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tw" sz="1200" b="1" dirty="0">
                <a:solidFill>
                  <a:srgbClr val="315D99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翻譯選取的文字 </a:t>
            </a:r>
          </a:p>
          <a:p>
            <a:pPr rtl="0"/>
            <a:r>
              <a:rPr lang="zh-tw" sz="1200" b="1" dirty="0">
                <a:solidFill>
                  <a:srgbClr val="315D99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或整份文件，支援 </a:t>
            </a:r>
          </a:p>
          <a:p>
            <a:pPr rtl="0"/>
            <a:r>
              <a:rPr lang="zh-tw" sz="3600" b="1" dirty="0">
                <a:solidFill>
                  <a:srgbClr val="315D99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60 </a:t>
            </a:r>
            <a:r>
              <a:rPr lang="zh-tw" sz="1200" b="1" dirty="0">
                <a:solidFill>
                  <a:srgbClr val="315D99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種語言。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4539892" y="9296317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5047278" y="9326042"/>
            <a:ext cx="1937646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zh-tw" sz="1200" b="1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aka.ms/translateinword</a:t>
            </a: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30861" y="8221058"/>
            <a:ext cx="952500" cy="863600"/>
          </a:xfrm>
          <a:prstGeom prst="rect">
            <a:avLst/>
          </a:prstGeom>
        </p:spPr>
      </p:pic>
      <p:cxnSp>
        <p:nvCxnSpPr>
          <p:cNvPr id="47" name="Connettore 1 46"/>
          <p:cNvCxnSpPr/>
          <p:nvPr/>
        </p:nvCxnSpPr>
        <p:spPr>
          <a:xfrm>
            <a:off x="0" y="562562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tangolo 48"/>
          <p:cNvSpPr/>
          <p:nvPr/>
        </p:nvSpPr>
        <p:spPr>
          <a:xfrm>
            <a:off x="878441" y="907788"/>
            <a:ext cx="561482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tw" sz="1500"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沒時間坐下來閱讀嗎？改用聆聽的方式。</a:t>
            </a:r>
          </a:p>
        </p:txBody>
      </p:sp>
    </p:spTree>
    <p:extLst>
      <p:ext uri="{BB962C8B-B14F-4D97-AF65-F5344CB8AC3E}">
        <p14:creationId xmlns:p14="http://schemas.microsoft.com/office/powerpoint/2010/main" val="99344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ttangolo 79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200">
              <a:latin typeface="Microsoft JhengHei" panose="020B0604030504040204" pitchFamily="34" charset="-120"/>
              <a:ea typeface="Microsoft JhengHei" panose="020B0604030504040204" pitchFamily="34" charset="-120"/>
              <a:cs typeface="Segoe Pro Display" charset="0"/>
            </a:endParaRPr>
          </a:p>
        </p:txBody>
      </p:sp>
      <p:sp>
        <p:nvSpPr>
          <p:cNvPr id="81" name="Rettangolo 80"/>
          <p:cNvSpPr/>
          <p:nvPr/>
        </p:nvSpPr>
        <p:spPr>
          <a:xfrm>
            <a:off x="787404" y="273916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tw" sz="1700" b="1">
                <a:solidFill>
                  <a:srgbClr val="315D99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聽寫</a:t>
            </a:r>
          </a:p>
        </p:txBody>
      </p:sp>
      <p:sp>
        <p:nvSpPr>
          <p:cNvPr id="82" name="Rettangolo 81"/>
          <p:cNvSpPr/>
          <p:nvPr/>
        </p:nvSpPr>
        <p:spPr>
          <a:xfrm>
            <a:off x="787400" y="661173"/>
            <a:ext cx="72278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tw" sz="1500"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輸入內容是相當耗費時間。撰寫電子郵件、製作文件草稿這些工作，</a:t>
            </a:r>
            <a:br>
              <a:rPr lang="en-US" sz="15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</a:br>
            <a:r>
              <a:rPr lang="zh-tw" sz="1500"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為何不用語音輸入內容而不必親自手動輸入？在 Word 中透過語音</a:t>
            </a:r>
            <a:br>
              <a:rPr lang="en-US" sz="15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</a:br>
            <a:r>
              <a:rPr lang="zh-tw" sz="1500"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輸入、編輯文件以及設定格式。您說出的任何內容都會轉換成文字。</a:t>
            </a:r>
          </a:p>
        </p:txBody>
      </p:sp>
      <p:pic>
        <p:nvPicPr>
          <p:cNvPr id="83" name="Immagine 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7408" y="1734582"/>
            <a:ext cx="584200" cy="571500"/>
          </a:xfrm>
          <a:prstGeom prst="rect">
            <a:avLst/>
          </a:prstGeom>
        </p:spPr>
      </p:pic>
      <p:sp>
        <p:nvSpPr>
          <p:cNvPr id="84" name="Rettangolo 83"/>
          <p:cNvSpPr/>
          <p:nvPr/>
        </p:nvSpPr>
        <p:spPr>
          <a:xfrm>
            <a:off x="2686408" y="1796367"/>
            <a:ext cx="3886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 rtl="0"/>
            <a:r>
              <a:rPr lang="zh-tw" sz="8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我可以透</a:t>
            </a:r>
            <a:endParaRPr lang="en-US" altLang="zh-TW" sz="800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Segoe Pro Display" charset="0"/>
            </a:endParaRPr>
          </a:p>
          <a:p>
            <a:pPr algn="ctr" rtl="0"/>
            <a:r>
              <a:rPr lang="zh-tw" sz="8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過語音</a:t>
            </a:r>
            <a:endParaRPr lang="en-US" sz="800" dirty="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Segoe Pro Display" charset="0"/>
            </a:endParaRPr>
          </a:p>
          <a:p>
            <a:pPr algn="ctr" rtl="0"/>
            <a:r>
              <a:rPr lang="zh-tw" sz="80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輸入內容</a:t>
            </a:r>
          </a:p>
        </p:txBody>
      </p:sp>
      <p:pic>
        <p:nvPicPr>
          <p:cNvPr id="85" name="Immagine 8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8034" y="2394214"/>
            <a:ext cx="583717" cy="721539"/>
          </a:xfrm>
          <a:prstGeom prst="rect">
            <a:avLst/>
          </a:prstGeom>
        </p:spPr>
      </p:pic>
      <p:pic>
        <p:nvPicPr>
          <p:cNvPr id="86" name="Immagine 8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7409" y="3182166"/>
            <a:ext cx="438727" cy="334818"/>
          </a:xfrm>
          <a:prstGeom prst="rect">
            <a:avLst/>
          </a:prstGeom>
        </p:spPr>
      </p:pic>
      <p:pic>
        <p:nvPicPr>
          <p:cNvPr id="87" name="Immagine 8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285053"/>
            <a:ext cx="330200" cy="330200"/>
          </a:xfrm>
          <a:prstGeom prst="rect">
            <a:avLst/>
          </a:prstGeom>
        </p:spPr>
      </p:pic>
      <p:pic>
        <p:nvPicPr>
          <p:cNvPr id="88" name="Immagine 8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4299291"/>
            <a:ext cx="330200" cy="330200"/>
          </a:xfrm>
          <a:prstGeom prst="rect">
            <a:avLst/>
          </a:prstGeom>
        </p:spPr>
      </p:pic>
      <p:sp>
        <p:nvSpPr>
          <p:cNvPr id="89" name="Rettangolo 88"/>
          <p:cNvSpPr/>
          <p:nvPr/>
        </p:nvSpPr>
        <p:spPr>
          <a:xfrm>
            <a:off x="787404" y="4244414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zh-tw" sz="1700" b="1">
                <a:solidFill>
                  <a:srgbClr val="315D99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在您輸入時檢查拼字</a:t>
            </a:r>
          </a:p>
        </p:txBody>
      </p:sp>
      <p:sp>
        <p:nvSpPr>
          <p:cNvPr id="90" name="Rettangolo 89"/>
          <p:cNvSpPr/>
          <p:nvPr/>
        </p:nvSpPr>
        <p:spPr>
          <a:xfrm>
            <a:off x="787400" y="4629962"/>
            <a:ext cx="72278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tw" sz="1500"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Word 中的 [編輯器] 可協助您在撰寫文件時更有信心。</a:t>
            </a:r>
            <a:endParaRPr lang="en-US" sz="1500">
              <a:latin typeface="Microsoft JhengHei" panose="020B0604030504040204" pitchFamily="34" charset="-120"/>
              <a:ea typeface="Microsoft JhengHei" panose="020B0604030504040204" pitchFamily="34" charset="-120"/>
              <a:cs typeface="Segoe Pro Display" charset="0"/>
            </a:endParaRPr>
          </a:p>
        </p:txBody>
      </p:sp>
      <p:pic>
        <p:nvPicPr>
          <p:cNvPr id="91" name="Immagine 9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66341" y="4330490"/>
            <a:ext cx="766778" cy="702207"/>
          </a:xfrm>
          <a:prstGeom prst="rect">
            <a:avLst/>
          </a:prstGeom>
        </p:spPr>
      </p:pic>
      <p:pic>
        <p:nvPicPr>
          <p:cNvPr id="92" name="Immagine 9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9486" y="5048516"/>
            <a:ext cx="6611428" cy="4553062"/>
          </a:xfrm>
          <a:prstGeom prst="rect">
            <a:avLst/>
          </a:prstGeom>
        </p:spPr>
      </p:pic>
      <p:sp>
        <p:nvSpPr>
          <p:cNvPr id="93" name="Rettangolo 92"/>
          <p:cNvSpPr/>
          <p:nvPr/>
        </p:nvSpPr>
        <p:spPr>
          <a:xfrm>
            <a:off x="1016721" y="8614907"/>
            <a:ext cx="5887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zh-tw" sz="1200" b="1">
                <a:solidFill>
                  <a:srgbClr val="315D99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[編輯器] 會檢查拼字和文法，也會提供樣式建議來協助您提升寫作技巧。 </a:t>
            </a:r>
          </a:p>
        </p:txBody>
      </p:sp>
      <p:sp>
        <p:nvSpPr>
          <p:cNvPr id="94" name="Rettangolo arrotondato 93"/>
          <p:cNvSpPr/>
          <p:nvPr/>
        </p:nvSpPr>
        <p:spPr>
          <a:xfrm>
            <a:off x="2579245" y="9510449"/>
            <a:ext cx="2591569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95" name="Rettangolo 94"/>
          <p:cNvSpPr/>
          <p:nvPr/>
        </p:nvSpPr>
        <p:spPr>
          <a:xfrm>
            <a:off x="3024348" y="9540174"/>
            <a:ext cx="1735668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zh-tw" sz="1200" b="1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Display" charset="0"/>
              </a:rPr>
              <a:t>aka.ms/editorinword</a:t>
            </a:r>
          </a:p>
        </p:txBody>
      </p:sp>
      <p:cxnSp>
        <p:nvCxnSpPr>
          <p:cNvPr id="101" name="Connettore 1 100"/>
          <p:cNvCxnSpPr/>
          <p:nvPr/>
        </p:nvCxnSpPr>
        <p:spPr>
          <a:xfrm>
            <a:off x="0" y="419213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1 101"/>
          <p:cNvCxnSpPr/>
          <p:nvPr/>
        </p:nvCxnSpPr>
        <p:spPr>
          <a:xfrm>
            <a:off x="0" y="0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Immagine 1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18139" y="1008749"/>
            <a:ext cx="4377072" cy="2882975"/>
          </a:xfrm>
          <a:prstGeom prst="rect">
            <a:avLst/>
          </a:prstGeom>
        </p:spPr>
      </p:pic>
      <p:pic>
        <p:nvPicPr>
          <p:cNvPr id="104" name="Picture 8">
            <a:extLst>
              <a:ext uri="{FF2B5EF4-FFF2-40B4-BE49-F238E27FC236}">
                <a16:creationId xmlns:a16="http://schemas.microsoft.com/office/drawing/2014/main" id="{BE4C1BAC-ED4D-4482-8914-A8B6BDD292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8444" y="1841836"/>
            <a:ext cx="3152381" cy="14095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5" name="Group 17">
            <a:extLst>
              <a:ext uri="{FF2B5EF4-FFF2-40B4-BE49-F238E27FC236}">
                <a16:creationId xmlns:a16="http://schemas.microsoft.com/office/drawing/2014/main" id="{FA2B17E8-0EE2-4FF8-9F3D-57D6E675C97D}"/>
              </a:ext>
            </a:extLst>
          </p:cNvPr>
          <p:cNvGrpSpPr/>
          <p:nvPr/>
        </p:nvGrpSpPr>
        <p:grpSpPr>
          <a:xfrm>
            <a:off x="637712" y="3366567"/>
            <a:ext cx="3677647" cy="646331"/>
            <a:chOff x="-4315822" y="16313393"/>
            <a:chExt cx="3677647" cy="646331"/>
          </a:xfrm>
        </p:grpSpPr>
        <p:sp>
          <p:nvSpPr>
            <p:cNvPr id="106" name="Rettangolo arrotondato 31">
              <a:extLst>
                <a:ext uri="{FF2B5EF4-FFF2-40B4-BE49-F238E27FC236}">
                  <a16:creationId xmlns:a16="http://schemas.microsoft.com/office/drawing/2014/main" id="{CACB6257-757C-4029-B245-6C8A925B4680}"/>
                </a:ext>
              </a:extLst>
            </p:cNvPr>
            <p:cNvSpPr/>
            <p:nvPr/>
          </p:nvSpPr>
          <p:spPr>
            <a:xfrm>
              <a:off x="-4315822" y="16340676"/>
              <a:ext cx="3677647" cy="615144"/>
            </a:xfrm>
            <a:prstGeom prst="roundRect">
              <a:avLst/>
            </a:prstGeom>
            <a:solidFill>
              <a:srgbClr val="315D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107" name="Rettangolo 32">
              <a:extLst>
                <a:ext uri="{FF2B5EF4-FFF2-40B4-BE49-F238E27FC236}">
                  <a16:creationId xmlns:a16="http://schemas.microsoft.com/office/drawing/2014/main" id="{C7AA2FDB-3CC7-430E-BDEA-9AE893EA34C4}"/>
                </a:ext>
              </a:extLst>
            </p:cNvPr>
            <p:cNvSpPr/>
            <p:nvPr/>
          </p:nvSpPr>
          <p:spPr>
            <a:xfrm>
              <a:off x="-4247332" y="16313393"/>
              <a:ext cx="3475807" cy="646331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rtl="0"/>
              <a:r>
                <a:rPr lang="zh-tw" sz="1200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[聽寫] 是一種適用於 Word、Outlook 和 PowerPoint 的增益集。此增益集會在功能表加入一個 [聽寫] 索引標籤。</a:t>
              </a:r>
            </a:p>
          </p:txBody>
        </p:sp>
      </p:grpSp>
      <p:grpSp>
        <p:nvGrpSpPr>
          <p:cNvPr id="108" name="Group 46">
            <a:extLst>
              <a:ext uri="{FF2B5EF4-FFF2-40B4-BE49-F238E27FC236}">
                <a16:creationId xmlns:a16="http://schemas.microsoft.com/office/drawing/2014/main" id="{9D80AE11-CE48-4987-B50D-77BDC49D6ED6}"/>
              </a:ext>
            </a:extLst>
          </p:cNvPr>
          <p:cNvGrpSpPr/>
          <p:nvPr/>
        </p:nvGrpSpPr>
        <p:grpSpPr>
          <a:xfrm>
            <a:off x="3938024" y="3787874"/>
            <a:ext cx="1874032" cy="361556"/>
            <a:chOff x="-2880546" y="17368738"/>
            <a:chExt cx="1874032" cy="361556"/>
          </a:xfrm>
        </p:grpSpPr>
        <p:sp>
          <p:nvSpPr>
            <p:cNvPr id="109" name="Rettangolo arrotondato 33">
              <a:extLst>
                <a:ext uri="{FF2B5EF4-FFF2-40B4-BE49-F238E27FC236}">
                  <a16:creationId xmlns:a16="http://schemas.microsoft.com/office/drawing/2014/main" id="{A84A1116-D9C0-4918-A787-0EF51DA763A9}"/>
                </a:ext>
              </a:extLst>
            </p:cNvPr>
            <p:cNvSpPr/>
            <p:nvPr/>
          </p:nvSpPr>
          <p:spPr>
            <a:xfrm>
              <a:off x="-2880546" y="17368738"/>
              <a:ext cx="1874032" cy="36155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110" name="Rettangolo 34">
              <a:extLst>
                <a:ext uri="{FF2B5EF4-FFF2-40B4-BE49-F238E27FC236}">
                  <a16:creationId xmlns:a16="http://schemas.microsoft.com/office/drawing/2014/main" id="{8C020179-CC7F-4015-9C2B-A3FA76B0A85A}"/>
                </a:ext>
              </a:extLst>
            </p:cNvPr>
            <p:cNvSpPr/>
            <p:nvPr/>
          </p:nvSpPr>
          <p:spPr>
            <a:xfrm>
              <a:off x="-2868334" y="17411017"/>
              <a:ext cx="1849609" cy="276999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 rtl="0"/>
              <a:r>
                <a:rPr lang="zh-tw" sz="1200" b="1">
                  <a:solidFill>
                    <a:srgbClr val="315D99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  <a:cs typeface="Segoe Pro Display" charset="0"/>
                </a:rPr>
                <a:t>aka.ms/dictate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135297" y="769064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zh-tw" sz="1700" i="1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SemiLight" charset="0"/>
              </a:rPr>
              <a:t>查看更多祕訣、影片、說明和訓練</a:t>
            </a:r>
          </a:p>
        </p:txBody>
      </p:sp>
      <p:sp>
        <p:nvSpPr>
          <p:cNvPr id="6" name="Rettangolo 5"/>
          <p:cNvSpPr/>
          <p:nvPr/>
        </p:nvSpPr>
        <p:spPr>
          <a:xfrm>
            <a:off x="1135297" y="1294338"/>
            <a:ext cx="601551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zh-tw" sz="3700" b="1" i="1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" charset="0"/>
              </a:rPr>
              <a:t>請瀏覽 aka.ms/WordHelp</a:t>
            </a:r>
          </a:p>
        </p:txBody>
      </p:sp>
      <p:sp>
        <p:nvSpPr>
          <p:cNvPr id="7" name="Rettangolo 6"/>
          <p:cNvSpPr/>
          <p:nvPr/>
        </p:nvSpPr>
        <p:spPr>
          <a:xfrm>
            <a:off x="1135297" y="2178105"/>
            <a:ext cx="601551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zh-tw" sz="170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SemiLight" charset="0"/>
              </a:rPr>
              <a:t>Word 2016 電腦版和 Office 365 中的 Word </a:t>
            </a:r>
          </a:p>
          <a:p>
            <a:pPr algn="ctr" rtl="0"/>
            <a:r>
              <a:rPr lang="zh-tw" sz="170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Segoe Pro SemiLight" charset="0"/>
              </a:rPr>
              <a:t>皆提供上述功能。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200" y="3545474"/>
            <a:ext cx="1778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34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0D2FAB5-E70D-4EF0-8FD1-F898109A7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7FDE6C-310C-42FB-BF78-8F321F4DDF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0B6373-123B-4415-9AAF-EF9F1DAB1138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76de33e-aaa5-4507-9b92-b84e676ded0d"/>
    <ds:schemaRef ds:uri="http://purl.org/dc/elements/1.1/"/>
    <ds:schemaRef ds:uri="http://schemas.microsoft.com/office/2006/metadata/properties"/>
    <ds:schemaRef ds:uri="10dd7f8a-f247-48ee-8534-441ce336aea6"/>
    <ds:schemaRef ds:uri="9a0666c7-4cba-45e4-bb78-1ed48d50e5d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1666</TotalTime>
  <Words>732</Words>
  <PresentationFormat>Custom</PresentationFormat>
  <Paragraphs>54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Microsoft JhengHei</vt:lpstr>
      <vt:lpstr>新細明體</vt:lpstr>
      <vt:lpstr>Segoe Pro Display</vt:lpstr>
      <vt:lpstr>Segoe Pro Display Light</vt:lpstr>
      <vt:lpstr>Arial</vt:lpstr>
      <vt:lpstr>Calibri</vt:lpstr>
      <vt:lpstr>Calibri Light</vt:lpstr>
      <vt:lpstr>Segoe Pro</vt:lpstr>
      <vt:lpstr>Segoe Pro SemiLight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2017-09-26T15:24:13Z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Ref">
    <vt:lpwstr>https://api.informationprotection.azure.com/api/72f988bf-86f1-41af-91ab-2d7cd011db47</vt:lpwstr>
  </property>
  <property fmtid="{D5CDD505-2E9C-101B-9397-08002B2CF9AE}" pid="5" name="MSIP_Label_f42aa342-8706-4288-bd11-ebb85995028c_Owner">
    <vt:lpwstr>supravee@microsoft.com</vt:lpwstr>
  </property>
  <property fmtid="{D5CDD505-2E9C-101B-9397-08002B2CF9AE}" pid="6" name="MSIP_Label_f42aa342-8706-4288-bd11-ebb85995028c_SetDate">
    <vt:lpwstr>2017-09-13T11:13:55.8337344-07:00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0x010100D9F46917140D694AAEAF39165F579555</vt:lpwstr>
  </property>
</Properties>
</file>