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279" r:id="rId4"/>
    <p:sldId id="281" r:id="rId5"/>
    <p:sldId id="280" r:id="rId6"/>
    <p:sldId id="257" r:id="rId7"/>
    <p:sldId id="275" r:id="rId8"/>
    <p:sldId id="276" r:id="rId9"/>
    <p:sldId id="282" r:id="rId10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欢迎" id="{E75E278A-FF0E-49A4-B170-79828D63BBAD}">
          <p14:sldIdLst>
            <p14:sldId id="256"/>
          </p14:sldIdLst>
        </p14:section>
        <p14:section name="设计、平滑、添加注释、协作、操作说明搜索" id="{B9B51309-D148-4332-87C2-07BE32FBCA3B}">
          <p14:sldIdLst>
            <p14:sldId id="271"/>
            <p14:sldId id="279"/>
            <p14:sldId id="281"/>
            <p14:sldId id="280"/>
            <p14:sldId id="257"/>
            <p14:sldId id="275"/>
            <p14:sldId id="276"/>
          </p14:sldIdLst>
        </p14:section>
        <p14:section name="了解详细信息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5" autoAdjust="0"/>
    <p:restoredTop sz="94214" autoAdjust="0"/>
  </p:normalViewPr>
  <p:slideViewPr>
    <p:cSldViewPr snapToGrid="0">
      <p:cViewPr varScale="1">
        <p:scale>
          <a:sx n="116" d="100"/>
          <a:sy n="116" d="100"/>
        </p:scale>
        <p:origin x="25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CB5363-1257-42F6-9FA1-78D9A6383C5B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2017年9月19日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0717CCD-7153-4CFA-8FE4-043AE2A91A48}" type="datetime2">
              <a:rPr lang="zh-CN" altLang="en-US" smtClean="0"/>
              <a:pPr/>
              <a:t>2017年9月19日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F61EA0F-A667-4B49-8422-0062BC55E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CN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184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32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98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63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00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90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dirty="0"/>
              <a:t>在“幻灯片放映”模式下，选择箭头访问相应链接。</a:t>
            </a: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​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dirty="0"/>
              <a:t>编辑母版文本样式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dirty="0"/>
              <a:t>第二级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dirty="0"/>
              <a:t>第三级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dirty="0"/>
              <a:t>第四级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dirty="0"/>
              <a:t>第五级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6646B47-A73D-4F6F-AD82-C99F4E62F746}" type="datetime2">
              <a:rPr lang="zh-CN" altLang="en-US" smtClean="0"/>
              <a:t>2017年9月19日</a:t>
            </a:fld>
            <a:endParaRPr 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8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长方形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dirty="0"/>
              <a:t>编辑母版文本样式</a:t>
            </a:r>
          </a:p>
          <a:p>
            <a:pPr lvl="1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dirty="0"/>
              <a:t>第二级</a:t>
            </a:r>
          </a:p>
          <a:p>
            <a:pPr lvl="2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dirty="0"/>
              <a:t>第三级</a:t>
            </a:r>
          </a:p>
          <a:p>
            <a:pPr lvl="3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dirty="0"/>
              <a:t>第四级</a:t>
            </a:r>
          </a:p>
          <a:p>
            <a:pPr lvl="4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编辑母版文本样式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zh-CN" altLang="en-US" noProof="0" dirty="0"/>
              <a:t>第二级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zh-CN" altLang="en-US" noProof="0" dirty="0"/>
              <a:t>第三级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zh-CN" altLang="en-US" noProof="0" dirty="0"/>
              <a:t>第四级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A0CFC2C-DA54-4396-A846-1816F2961B91}" type="datetime2">
              <a:rPr lang="zh-CN" altLang="en-US" smtClean="0"/>
              <a:t>2017年9月19日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617172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support.office.com/zh-cn/article/PowerPoint-%e5%9f%b9%e8%ae%ad-40e8c930-cb0b-40d8-82c4-bd53d3398787?omkt=zh-CN&amp;ui=zh-CN&amp;rs=zh-CN&amp;ad=C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zh-cn" sz="4800" dirty="0">
                <a:solidFill>
                  <a:schemeClr val="bg1"/>
                </a:solidFill>
              </a:rPr>
              <a:t>欢迎使用</a:t>
            </a:r>
            <a:r>
              <a:rPr lang="en-US" altLang="zh-CN" sz="4800" dirty="0">
                <a:solidFill>
                  <a:schemeClr val="bg1"/>
                </a:solidFill>
              </a:rPr>
              <a:t> </a:t>
            </a:r>
            <a:r>
              <a:rPr lang="zh-cn" sz="4800" dirty="0">
                <a:solidFill>
                  <a:schemeClr val="bg1"/>
                </a:solidFill>
              </a:rPr>
              <a:t>PowerPoint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-cn" sz="2400" dirty="0">
                <a:solidFill>
                  <a:schemeClr val="bg1"/>
                </a:solidFill>
              </a:rPr>
              <a:t>简化工作的 5 个窍门</a:t>
            </a:r>
          </a:p>
        </p:txBody>
      </p:sp>
      <p:pic>
        <p:nvPicPr>
          <p:cNvPr id="4" name="图片 3" descr="PowerPoint 徽标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07283" y="5209538"/>
            <a:ext cx="247418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cn" dirty="0">
                <a:cs typeface="Segoe UI Light" panose="020B0502040204020203" pitchFamily="34" charset="0"/>
              </a:rPr>
              <a:t>设计器可帮助用户表达观点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3" y="1385113"/>
            <a:ext cx="8525932" cy="4577620"/>
          </a:xfrm>
          <a:prstGeom prst="rect">
            <a:avLst/>
          </a:prstGeom>
        </p:spPr>
      </p:pic>
      <p:sp>
        <p:nvSpPr>
          <p:cNvPr id="38" name="内容占位符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PowerPoint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设计器根据幻灯片中的内容，为演示文稿提供专业的设计建议。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设计器是订阅专属功能。</a:t>
            </a: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如果你有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Office 365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订阅，下一张幻灯片会介绍如何在新的演示文稿中使用此功能。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cs typeface="Segoe UI Light" panose="020B0502040204020203" pitchFamily="34" charset="0"/>
              </a:rPr>
              <a:t>如何使用 </a:t>
            </a:r>
            <a:r>
              <a:rPr lang="en-US" altLang="zh-CN" dirty="0">
                <a:cs typeface="Segoe UI Light" panose="020B0502040204020203" pitchFamily="34" charset="0"/>
              </a:rPr>
              <a:t>PowerPoint </a:t>
            </a:r>
            <a:r>
              <a:rPr lang="zh-CN" altLang="en-US" dirty="0">
                <a:cs typeface="Segoe UI Light" panose="020B0502040204020203" pitchFamily="34" charset="0"/>
              </a:rPr>
              <a:t>设计器</a:t>
            </a:r>
          </a:p>
        </p:txBody>
      </p:sp>
      <p:sp>
        <p:nvSpPr>
          <p:cNvPr id="25" name="内容占位符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工作方式如下：</a:t>
            </a:r>
          </a:p>
        </p:txBody>
      </p:sp>
      <p:grpSp>
        <p:nvGrpSpPr>
          <p:cNvPr id="18" name="组 17" descr="带有编号 1（表示第 1 步）的小圆圈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椭圆形 18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0" name="文本框 19" descr="编号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1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21" name="内容占位符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转到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“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文件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”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&gt;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“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新建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”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&gt;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“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空白演示文稿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”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，新建一个演示文稿。</a:t>
            </a:r>
          </a:p>
        </p:txBody>
      </p:sp>
      <p:grpSp>
        <p:nvGrpSpPr>
          <p:cNvPr id="33" name="组 32" descr="带有编号 2（表示第 2 步）的小圆圈"/>
          <p:cNvGrpSpPr/>
          <p:nvPr/>
        </p:nvGrpSpPr>
        <p:grpSpPr bwMode="blackWhite">
          <a:xfrm>
            <a:off x="531552" y="2730369"/>
            <a:ext cx="558179" cy="409838"/>
            <a:chOff x="6953426" y="711274"/>
            <a:chExt cx="558179" cy="409838"/>
          </a:xfrm>
        </p:grpSpPr>
        <p:sp>
          <p:nvSpPr>
            <p:cNvPr id="34" name="椭圆形 33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35" name="文本框 34" descr="编号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2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36" name="内容占位符 17"/>
          <p:cNvSpPr txBox="1">
            <a:spLocks/>
          </p:cNvSpPr>
          <p:nvPr/>
        </p:nvSpPr>
        <p:spPr>
          <a:xfrm>
            <a:off x="1056513" y="2770562"/>
            <a:ext cx="4504252" cy="106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在第一张幻灯片中添加一张图片：转到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“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插入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”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&gt;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“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图片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”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或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“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插入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”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&gt;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“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联机图片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”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，然后选择图片。</a:t>
            </a:r>
            <a:b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</a:br>
            <a:b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</a:b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提示：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添加图片时需要处于联机状态。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00" y="1477431"/>
            <a:ext cx="2795082" cy="1549447"/>
          </a:xfrm>
          <a:prstGeom prst="rect">
            <a:avLst/>
          </a:prstGeom>
        </p:spPr>
      </p:pic>
      <p:grpSp>
        <p:nvGrpSpPr>
          <p:cNvPr id="22" name="组 21" descr="带有编号 3（表示第 3 步）的小圆圈"/>
          <p:cNvGrpSpPr/>
          <p:nvPr/>
        </p:nvGrpSpPr>
        <p:grpSpPr bwMode="blackWhite">
          <a:xfrm>
            <a:off x="531552" y="4134411"/>
            <a:ext cx="558179" cy="409838"/>
            <a:chOff x="6953426" y="711274"/>
            <a:chExt cx="558179" cy="409838"/>
          </a:xfrm>
        </p:grpSpPr>
        <p:sp>
          <p:nvSpPr>
            <p:cNvPr id="24" name="椭圆形 23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30" name="文本框 29" descr="编号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3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32" name="内容占位符 17"/>
          <p:cNvSpPr txBox="1">
            <a:spLocks/>
          </p:cNvSpPr>
          <p:nvPr/>
        </p:nvSpPr>
        <p:spPr>
          <a:xfrm>
            <a:off x="1056513" y="4162572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PowerPoint 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询问是否获取设计灵感时，选择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“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开始吧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”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。</a:t>
            </a:r>
          </a:p>
        </p:txBody>
      </p:sp>
      <p:pic>
        <p:nvPicPr>
          <p:cNvPr id="23" name="图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33" y="3067244"/>
            <a:ext cx="2900886" cy="3506681"/>
          </a:xfrm>
          <a:prstGeom prst="rect">
            <a:avLst/>
          </a:prstGeom>
        </p:spPr>
      </p:pic>
      <p:grpSp>
        <p:nvGrpSpPr>
          <p:cNvPr id="37" name="组 36" descr="带有编号 4（表示第 4 步）的小圆圈"/>
          <p:cNvGrpSpPr/>
          <p:nvPr/>
        </p:nvGrpSpPr>
        <p:grpSpPr bwMode="blackWhite">
          <a:xfrm>
            <a:off x="531552" y="4989603"/>
            <a:ext cx="558179" cy="409838"/>
            <a:chOff x="6953426" y="711274"/>
            <a:chExt cx="558179" cy="409838"/>
          </a:xfrm>
        </p:grpSpPr>
        <p:sp>
          <p:nvSpPr>
            <p:cNvPr id="38" name="椭圆形 37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39" name="文本框 38" descr="编号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4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40" name="内容占位符 17"/>
          <p:cNvSpPr txBox="1">
            <a:spLocks/>
          </p:cNvSpPr>
          <p:nvPr/>
        </p:nvSpPr>
        <p:spPr>
          <a:xfrm>
            <a:off x="1056513" y="5029796"/>
            <a:ext cx="4504252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从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“设计灵感”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任务窗格中选择喜欢的设计。</a:t>
            </a: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dirty="0">
                <a:cs typeface="Segoe UI Light" panose="020B0502040204020203" pitchFamily="34" charset="0"/>
              </a:rPr>
              <a:t>平滑</a:t>
            </a:r>
          </a:p>
        </p:txBody>
      </p:sp>
      <p:pic>
        <p:nvPicPr>
          <p:cNvPr id="2" name="media1">
            <a:hlinkClick r:id="" action="ppaction://media"/>
            <a:extLst>
              <a:ext uri="{FF2B5EF4-FFF2-40B4-BE49-F238E27FC236}">
                <a16:creationId xmlns:a16="http://schemas.microsoft.com/office/drawing/2014/main" id="{13B099E5-B7C0-4F39-B161-EEEDBDB3D6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8501" y="1540564"/>
            <a:ext cx="6110546" cy="3438525"/>
          </a:xfrm>
          <a:prstGeom prst="rect">
            <a:avLst/>
          </a:prstGeom>
        </p:spPr>
      </p:pic>
      <p:sp>
        <p:nvSpPr>
          <p:cNvPr id="5" name="内容占位符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557164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通过“平滑”，可在演示文稿中创作流畅的动画和对象移动。使用两张相似的幻灯片执行动画，但在观众看来动作发生在一张幻灯片。 </a:t>
            </a:r>
          </a:p>
          <a:p>
            <a:pPr rtl="0"/>
            <a:r>
              <a:rPr lang="zh-CN" altLang="en-US" b="1" dirty="0">
                <a:solidFill>
                  <a:srgbClr val="D24726"/>
                </a:solidFill>
              </a:rPr>
              <a:t>播放</a:t>
            </a:r>
            <a:r>
              <a:rPr lang="zh-CN" altLang="en-US" dirty="0"/>
              <a:t>右侧视频，查看快速示例。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平滑是订阅专属功能。如果你有 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Office 365 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订阅，可按照下一张幻灯片中的步骤尝试使用此功能。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dirty="0"/>
              <a:t>设置“</a:t>
            </a:r>
            <a:r>
              <a:rPr lang="zh-cn" dirty="0">
                <a:cs typeface="Segoe UI Light" panose="020B0502040204020203" pitchFamily="34" charset="0"/>
              </a:rPr>
              <a:t>平滑</a:t>
            </a:r>
            <a:r>
              <a:rPr lang="zh-cn" dirty="0"/>
              <a:t>”</a:t>
            </a:r>
          </a:p>
        </p:txBody>
      </p:sp>
      <p:sp>
        <p:nvSpPr>
          <p:cNvPr id="30" name="内容占位符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利用这些两个简单的“行星”自行尝试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 12" descr="带有编号 1（表示第 1 步）的小圆圈"/>
          <p:cNvGrpSpPr/>
          <p:nvPr/>
        </p:nvGrpSpPr>
        <p:grpSpPr bwMode="blackWhite">
          <a:xfrm>
            <a:off x="558723" y="1917997"/>
            <a:ext cx="558179" cy="409838"/>
            <a:chOff x="6953426" y="711274"/>
            <a:chExt cx="558179" cy="409838"/>
          </a:xfrm>
        </p:grpSpPr>
        <p:sp>
          <p:nvSpPr>
            <p:cNvPr id="14" name="椭圆形 13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" name="文本框14" descr="编号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1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16" name="内容占位符 17"/>
          <p:cNvSpPr txBox="1">
            <a:spLocks/>
          </p:cNvSpPr>
          <p:nvPr/>
        </p:nvSpPr>
        <p:spPr>
          <a:xfrm>
            <a:off x="1066040" y="1958189"/>
            <a:ext cx="2587134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复制此幻灯片：右键单击幻灯片缩略图，然后选择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“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复制幻灯片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”</a:t>
            </a: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391" y="1455491"/>
            <a:ext cx="1402147" cy="1803887"/>
          </a:xfrm>
          <a:prstGeom prst="rect">
            <a:avLst/>
          </a:prstGeom>
        </p:spPr>
      </p:pic>
      <p:grpSp>
        <p:nvGrpSpPr>
          <p:cNvPr id="18" name="组 17" descr="带有编号 2（表示第 2 步）的小圆圈"/>
          <p:cNvGrpSpPr/>
          <p:nvPr/>
        </p:nvGrpSpPr>
        <p:grpSpPr bwMode="blackWhite">
          <a:xfrm>
            <a:off x="558723" y="2896735"/>
            <a:ext cx="558179" cy="409838"/>
            <a:chOff x="6953426" y="711274"/>
            <a:chExt cx="558179" cy="409838"/>
          </a:xfrm>
        </p:grpSpPr>
        <p:sp>
          <p:nvSpPr>
            <p:cNvPr id="23" name="椭圆形 22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4" name="文本框 23" descr="编号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2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25" name="内容占位符 17"/>
          <p:cNvSpPr txBox="1">
            <a:spLocks/>
          </p:cNvSpPr>
          <p:nvPr/>
        </p:nvSpPr>
        <p:spPr>
          <a:xfrm>
            <a:off x="1066038" y="2936927"/>
            <a:ext cx="2436601" cy="145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在两张相同的幻灯片中，对第二张右侧的形状进行某些更改（移动、调整大小、更改颜色），然后转到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“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切换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”</a:t>
            </a: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/>
              </a:rPr>
              <a:t>&gt;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“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平滑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”</a:t>
            </a: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96" y="3159609"/>
            <a:ext cx="2468759" cy="1185923"/>
          </a:xfrm>
          <a:prstGeom prst="rect">
            <a:avLst/>
          </a:prstGeom>
        </p:spPr>
      </p:pic>
      <p:grpSp>
        <p:nvGrpSpPr>
          <p:cNvPr id="26" name="组 25" descr="带有编号 3（表示第 3 步）的小圆圈"/>
          <p:cNvGrpSpPr/>
          <p:nvPr/>
        </p:nvGrpSpPr>
        <p:grpSpPr bwMode="blackWhite">
          <a:xfrm>
            <a:off x="557319" y="4344232"/>
            <a:ext cx="558179" cy="409838"/>
            <a:chOff x="6953426" y="711274"/>
            <a:chExt cx="558179" cy="409838"/>
          </a:xfrm>
        </p:grpSpPr>
        <p:sp>
          <p:nvSpPr>
            <p:cNvPr id="27" name="椭圆形 26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8" name="文本框 27" descr="编号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3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29" name="内容占位符 17"/>
          <p:cNvSpPr txBox="1">
            <a:spLocks/>
          </p:cNvSpPr>
          <p:nvPr/>
        </p:nvSpPr>
        <p:spPr>
          <a:xfrm>
            <a:off x="1076799" y="4360521"/>
            <a:ext cx="2607097" cy="111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返回两张幻灯片中的第一张，按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“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幻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灯片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放映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”</a:t>
            </a: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按钮，然后选择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“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播放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”</a:t>
            </a: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，观看圆圈的平滑切换！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79" y="4344232"/>
            <a:ext cx="2134319" cy="887083"/>
          </a:xfrm>
          <a:prstGeom prst="rect">
            <a:avLst/>
          </a:prstGeom>
        </p:spPr>
      </p:pic>
      <p:sp>
        <p:nvSpPr>
          <p:cNvPr id="17" name="内容占位符 17"/>
          <p:cNvSpPr txBox="1">
            <a:spLocks/>
          </p:cNvSpPr>
          <p:nvPr/>
        </p:nvSpPr>
        <p:spPr>
          <a:xfrm>
            <a:off x="628962" y="5832234"/>
            <a:ext cx="3552340" cy="6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提示：</a:t>
            </a:r>
            <a:r>
              <a:rPr 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效果选项</a:t>
            </a:r>
            <a:r>
              <a:rPr 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可以提供更多的</a:t>
            </a:r>
            <a:r>
              <a:rPr 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平滑</a:t>
            </a:r>
            <a:r>
              <a:rPr 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选项。</a:t>
            </a:r>
          </a:p>
        </p:txBody>
      </p:sp>
      <p:cxnSp>
        <p:nvCxnSpPr>
          <p:cNvPr id="20" name="直接连接符​​ 19" descr="将平滑文本和图片分隔开的浅灰色线"/>
          <p:cNvCxnSpPr/>
          <p:nvPr/>
        </p:nvCxnSpPr>
        <p:spPr>
          <a:xfrm>
            <a:off x="6296866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形 9" descr="蓝色大圆圈，内含浅蓝色小圆圈"/>
          <p:cNvSpPr/>
          <p:nvPr/>
        </p:nvSpPr>
        <p:spPr>
          <a:xfrm>
            <a:off x="7236525" y="1944862"/>
            <a:ext cx="3827244" cy="37432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1" name="椭圆形 10" descr="深蓝色大圆圈中的浅蓝色小圆圈"/>
          <p:cNvSpPr/>
          <p:nvPr/>
        </p:nvSpPr>
        <p:spPr bwMode="ltGray">
          <a:xfrm>
            <a:off x="8086223" y="2796642"/>
            <a:ext cx="2148929" cy="2101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zh-cn" dirty="0">
                <a:cs typeface="Segoe UI Light" panose="020B0502040204020203" pitchFamily="34" charset="0"/>
              </a:rPr>
              <a:t>实时协同工作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4294967295"/>
          </p:nvPr>
        </p:nvSpPr>
        <p:spPr>
          <a:xfrm>
            <a:off x="541611" y="1431010"/>
            <a:ext cx="4413626" cy="39782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与他人共享演示文稿时，可以看到他们同时与你协同工作。</a:t>
            </a:r>
            <a:b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</a:br>
            <a:b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</a:b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工作方式如下：</a:t>
            </a:r>
          </a:p>
        </p:txBody>
      </p:sp>
      <p:pic>
        <p:nvPicPr>
          <p:cNvPr id="11" name="图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4" y="2425111"/>
            <a:ext cx="3262550" cy="1475659"/>
          </a:xfrm>
          <a:prstGeom prst="rect">
            <a:avLst/>
          </a:prstGeom>
        </p:spPr>
      </p:pic>
      <p:grpSp>
        <p:nvGrpSpPr>
          <p:cNvPr id="33" name="组 32" descr="带有编号 1（表示第 1 步）的小圆圈"/>
          <p:cNvGrpSpPr/>
          <p:nvPr/>
        </p:nvGrpSpPr>
        <p:grpSpPr bwMode="blackWhite">
          <a:xfrm>
            <a:off x="558723" y="4531632"/>
            <a:ext cx="558179" cy="409838"/>
            <a:chOff x="6953426" y="711274"/>
            <a:chExt cx="558179" cy="409838"/>
          </a:xfrm>
        </p:grpSpPr>
        <p:sp>
          <p:nvSpPr>
            <p:cNvPr id="34" name="椭圆形 33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35" name="文本框 34" descr="编号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1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42" name="内容占位符 17"/>
          <p:cNvSpPr txBox="1">
            <a:spLocks/>
          </p:cNvSpPr>
          <p:nvPr/>
        </p:nvSpPr>
        <p:spPr>
          <a:xfrm>
            <a:off x="1066039" y="4571824"/>
            <a:ext cx="2696774" cy="992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在功能区上方选择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“共享”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，或使用快捷键 </a:t>
            </a:r>
            <a:r>
              <a:rPr lang="en-US" alt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Alt-YU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，邀请他人与你协作（此时可以保存到云。）</a:t>
            </a:r>
            <a:endParaRPr lang="zh-cn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pic>
        <p:nvPicPr>
          <p:cNvPr id="9" name="图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52" y="2434307"/>
            <a:ext cx="3841692" cy="2512927"/>
          </a:xfrm>
          <a:prstGeom prst="rect">
            <a:avLst/>
          </a:prstGeom>
        </p:spPr>
      </p:pic>
      <p:grpSp>
        <p:nvGrpSpPr>
          <p:cNvPr id="36" name="组 35" descr="带有编号 2（表示第 2 步）的小圆圈"/>
          <p:cNvGrpSpPr/>
          <p:nvPr/>
        </p:nvGrpSpPr>
        <p:grpSpPr bwMode="blackWhite">
          <a:xfrm>
            <a:off x="4249102" y="4531632"/>
            <a:ext cx="558179" cy="409838"/>
            <a:chOff x="6953426" y="711274"/>
            <a:chExt cx="558179" cy="409838"/>
          </a:xfrm>
        </p:grpSpPr>
        <p:sp>
          <p:nvSpPr>
            <p:cNvPr id="37" name="椭圆形 36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38" name="文本框 37" descr="编号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2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43" name="内容占位符 17"/>
          <p:cNvSpPr txBox="1">
            <a:spLocks/>
          </p:cNvSpPr>
          <p:nvPr/>
        </p:nvSpPr>
        <p:spPr>
          <a:xfrm>
            <a:off x="4747856" y="4571824"/>
            <a:ext cx="2926910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有其他人使用演示文稿时，会出现一个标记，显示哪位用户正在使用哪张幻灯片...</a:t>
            </a:r>
          </a:p>
        </p:txBody>
      </p:sp>
      <p:pic>
        <p:nvPicPr>
          <p:cNvPr id="12" name="图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19" y="2350394"/>
            <a:ext cx="3563782" cy="2305343"/>
          </a:xfrm>
          <a:prstGeom prst="rect">
            <a:avLst/>
          </a:prstGeom>
        </p:spPr>
      </p:pic>
      <p:grpSp>
        <p:nvGrpSpPr>
          <p:cNvPr id="39" name="组 38" descr="带有编号 3（表示第 3 步）的小圆圈"/>
          <p:cNvGrpSpPr/>
          <p:nvPr/>
        </p:nvGrpSpPr>
        <p:grpSpPr bwMode="blackWhite">
          <a:xfrm>
            <a:off x="7930921" y="4531632"/>
            <a:ext cx="558179" cy="409838"/>
            <a:chOff x="6953426" y="711274"/>
            <a:chExt cx="558179" cy="409838"/>
          </a:xfrm>
        </p:grpSpPr>
        <p:sp>
          <p:nvSpPr>
            <p:cNvPr id="40" name="椭圆形 39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41" name="文本框 40" descr="编号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3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44" name="内容占位符 17"/>
          <p:cNvSpPr txBox="1">
            <a:spLocks/>
          </p:cNvSpPr>
          <p:nvPr/>
        </p:nvSpPr>
        <p:spPr>
          <a:xfrm>
            <a:off x="8429668" y="4571824"/>
            <a:ext cx="2658635" cy="6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...以及他们正在编辑哪部分幻灯片。</a:t>
            </a: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cs typeface="Segoe UI Light" panose="020B0502040204020203" pitchFamily="34" charset="0"/>
              </a:rPr>
              <a:t>利用“操作说明搜索”可让你成为行家</a:t>
            </a:r>
            <a:endParaRPr lang="zh-cn" dirty="0">
              <a:cs typeface="Segoe UI Light" panose="020B0502040204020203" pitchFamily="34" charset="0"/>
            </a:endParaRPr>
          </a:p>
        </p:txBody>
      </p:sp>
      <p:sp>
        <p:nvSpPr>
          <p:cNvPr id="38" name="内容占位符 17"/>
          <p:cNvSpPr txBox="1">
            <a:spLocks/>
          </p:cNvSpPr>
          <p:nvPr/>
        </p:nvSpPr>
        <p:spPr>
          <a:xfrm>
            <a:off x="541609" y="1296100"/>
            <a:ext cx="3522391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“操作说明搜索”框可在需要时查找恰当的命令，为你节省时间并让你专心工作。</a:t>
            </a:r>
            <a:b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</a:br>
            <a:b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请尝试：</a:t>
            </a:r>
          </a:p>
        </p:txBody>
      </p:sp>
      <p:grpSp>
        <p:nvGrpSpPr>
          <p:cNvPr id="4" name="组 3" descr="带有编号 1（表示第 1 步）的小圆圈"/>
          <p:cNvGrpSpPr/>
          <p:nvPr/>
        </p:nvGrpSpPr>
        <p:grpSpPr bwMode="blackWhite">
          <a:xfrm>
            <a:off x="558723" y="2638502"/>
            <a:ext cx="558179" cy="409838"/>
            <a:chOff x="6953426" y="711274"/>
            <a:chExt cx="558179" cy="409838"/>
          </a:xfrm>
        </p:grpSpPr>
        <p:sp>
          <p:nvSpPr>
            <p:cNvPr id="2" name="椭圆形 1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3" name="文本框 2" descr="编号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1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29" name="内容占位符 17"/>
          <p:cNvSpPr txBox="1">
            <a:spLocks/>
          </p:cNvSpPr>
          <p:nvPr/>
        </p:nvSpPr>
        <p:spPr>
          <a:xfrm>
            <a:off x="1066039" y="2678694"/>
            <a:ext cx="3121671" cy="4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选择右侧的机器人图片</a:t>
            </a: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。</a:t>
            </a:r>
          </a:p>
        </p:txBody>
      </p:sp>
      <p:sp>
        <p:nvSpPr>
          <p:cNvPr id="25" name="文本框 16" descr="选我"/>
          <p:cNvSpPr txBox="1"/>
          <p:nvPr/>
        </p:nvSpPr>
        <p:spPr>
          <a:xfrm rot="21077122">
            <a:off x="5987881" y="1799961"/>
            <a:ext cx="1334770" cy="435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zh-cn" sz="1200" b="1" kern="1000" spc="100" dirty="0">
                <a:ln>
                  <a:noFill/>
                </a:ln>
                <a:solidFill>
                  <a:srgbClr val="D2472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选我</a:t>
            </a:r>
            <a:endParaRPr lang="en-US" sz="1200" b="1" kern="1400" dirty="0">
              <a:solidFill>
                <a:srgbClr val="D24726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 descr="曲线箭头&#10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1835" flipH="1">
            <a:off x="6740574" y="1787378"/>
            <a:ext cx="851862" cy="939987"/>
          </a:xfrm>
          <a:prstGeom prst="rect">
            <a:avLst/>
          </a:prstGeom>
        </p:spPr>
      </p:pic>
      <p:pic>
        <p:nvPicPr>
          <p:cNvPr id="23" name="图片 22" descr="机器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741" y="1646170"/>
            <a:ext cx="2775459" cy="4531804"/>
          </a:xfrm>
          <a:prstGeom prst="rect">
            <a:avLst/>
          </a:prstGeom>
        </p:spPr>
      </p:pic>
      <p:grpSp>
        <p:nvGrpSpPr>
          <p:cNvPr id="19" name="组 18" descr="带有编号 2（表示第 2 步）的小圆圈"/>
          <p:cNvGrpSpPr/>
          <p:nvPr/>
        </p:nvGrpSpPr>
        <p:grpSpPr bwMode="blackWhite">
          <a:xfrm>
            <a:off x="558723" y="3312993"/>
            <a:ext cx="558179" cy="409838"/>
            <a:chOff x="6953426" y="711274"/>
            <a:chExt cx="558179" cy="409838"/>
          </a:xfrm>
        </p:grpSpPr>
        <p:sp>
          <p:nvSpPr>
            <p:cNvPr id="20" name="椭圆形 19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文本框 20" descr="编号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2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22" name="内容占位符 17"/>
          <p:cNvSpPr txBox="1">
            <a:spLocks/>
          </p:cNvSpPr>
          <p:nvPr/>
        </p:nvSpPr>
        <p:spPr>
          <a:xfrm>
            <a:off x="1066039" y="3353185"/>
            <a:ext cx="3282099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在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“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操作说明搜索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”</a:t>
            </a: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框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中键入</a:t>
            </a:r>
            <a:r>
              <a:rPr lang="zh-CN" altLang="en-US" i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“动画”</a:t>
            </a: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，然后选择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“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添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加动画</a:t>
            </a:r>
            <a:r>
              <a:rPr 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”</a:t>
            </a: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40" y="3410945"/>
            <a:ext cx="2106152" cy="220832"/>
          </a:xfrm>
          <a:prstGeom prst="rect">
            <a:avLst/>
          </a:prstGeom>
        </p:spPr>
      </p:pic>
      <p:grpSp>
        <p:nvGrpSpPr>
          <p:cNvPr id="31" name="组 30" descr="带有编号 3（表示第 3 步）的小圆圈"/>
          <p:cNvGrpSpPr/>
          <p:nvPr/>
        </p:nvGrpSpPr>
        <p:grpSpPr bwMode="blackWhite">
          <a:xfrm>
            <a:off x="557319" y="4263506"/>
            <a:ext cx="558179" cy="409838"/>
            <a:chOff x="6953426" y="711274"/>
            <a:chExt cx="558179" cy="409838"/>
          </a:xfrm>
        </p:grpSpPr>
        <p:sp>
          <p:nvSpPr>
            <p:cNvPr id="32" name="椭圆形 31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33" name="文本框 32" descr="编号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3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34" name="内容占位符 17"/>
          <p:cNvSpPr txBox="1">
            <a:spLocks/>
          </p:cNvSpPr>
          <p:nvPr/>
        </p:nvSpPr>
        <p:spPr>
          <a:xfrm>
            <a:off x="1064636" y="4303697"/>
            <a:ext cx="2134038" cy="144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 rtl="0">
              <a:spcAft>
                <a:spcPts val="2000"/>
              </a:spcAft>
              <a:buNone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选择一个动画效果，如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“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缩放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”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，看看会发生什么。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4069080"/>
            <a:ext cx="380390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dirty="0">
                <a:cs typeface="Segoe UI Light" panose="020B0502040204020203" pitchFamily="34" charset="0"/>
              </a:rPr>
              <a:t>无需离开幻灯片即可浏览</a:t>
            </a:r>
          </a:p>
        </p:txBody>
      </p:sp>
      <p:sp>
        <p:nvSpPr>
          <p:cNvPr id="16" name="内容占位符 17"/>
          <p:cNvSpPr txBox="1">
            <a:spLocks/>
          </p:cNvSpPr>
          <p:nvPr/>
        </p:nvSpPr>
        <p:spPr>
          <a:xfrm>
            <a:off x="541609" y="1296100"/>
            <a:ext cx="6093106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智能查找功能支持直接在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PowerPoint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中检索信息。</a:t>
            </a:r>
            <a:b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</a:br>
            <a:b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请尝试 </a:t>
            </a:r>
            <a:r>
              <a:rPr lang="zh-CN" altLang="en-US" dirty="0"/>
              <a:t>（英文示例）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：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8" y="2146704"/>
            <a:ext cx="11129521" cy="3193794"/>
          </a:xfrm>
          <a:prstGeom prst="rect">
            <a:avLst/>
          </a:prstGeom>
        </p:spPr>
      </p:pic>
      <p:grpSp>
        <p:nvGrpSpPr>
          <p:cNvPr id="33" name="组 32" descr="带有编号 1（表示第 1 步）的小圆圈"/>
          <p:cNvGrpSpPr/>
          <p:nvPr/>
        </p:nvGrpSpPr>
        <p:grpSpPr bwMode="blackWhite">
          <a:xfrm>
            <a:off x="558723" y="5233381"/>
            <a:ext cx="558179" cy="409838"/>
            <a:chOff x="6953426" y="711274"/>
            <a:chExt cx="558179" cy="409838"/>
          </a:xfrm>
        </p:grpSpPr>
        <p:sp>
          <p:nvSpPr>
            <p:cNvPr id="34" name="椭圆形 33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35" name="文本框 34" descr="编号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1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42" name="内容占位符 17"/>
          <p:cNvSpPr txBox="1">
            <a:spLocks/>
          </p:cNvSpPr>
          <p:nvPr/>
        </p:nvSpPr>
        <p:spPr>
          <a:xfrm>
            <a:off x="1066038" y="5273573"/>
            <a:ext cx="2919669" cy="1298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右键单击词组</a:t>
            </a:r>
            <a:r>
              <a:rPr lang="zh-CN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“</a:t>
            </a:r>
            <a:r>
              <a:rPr lang="en-US" altLang="zh-CN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office furniture</a:t>
            </a:r>
            <a:r>
              <a:rPr lang="zh-CN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”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中的单词</a:t>
            </a:r>
            <a:r>
              <a:rPr lang="zh-CN" altLang="en-US" i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“</a:t>
            </a:r>
            <a:r>
              <a:rPr lang="en-US" altLang="zh-CN" i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office</a:t>
            </a:r>
            <a:r>
              <a:rPr lang="zh-CN" altLang="en-US" i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”</a:t>
            </a:r>
          </a:p>
        </p:txBody>
      </p:sp>
      <p:grpSp>
        <p:nvGrpSpPr>
          <p:cNvPr id="36" name="组 35" descr="带有编号 2（表示第 2 步）的小圆圈"/>
          <p:cNvGrpSpPr/>
          <p:nvPr/>
        </p:nvGrpSpPr>
        <p:grpSpPr bwMode="blackWhite">
          <a:xfrm>
            <a:off x="4249102" y="5233381"/>
            <a:ext cx="558179" cy="409838"/>
            <a:chOff x="6953426" y="711274"/>
            <a:chExt cx="558179" cy="409838"/>
          </a:xfrm>
        </p:grpSpPr>
        <p:sp>
          <p:nvSpPr>
            <p:cNvPr id="37" name="椭圆形 36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38" name="文本框 37" descr="编号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2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43" name="内容占位符 17"/>
          <p:cNvSpPr txBox="1">
            <a:spLocks/>
          </p:cNvSpPr>
          <p:nvPr/>
        </p:nvSpPr>
        <p:spPr>
          <a:xfrm>
            <a:off x="4747855" y="5273573"/>
            <a:ext cx="293693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000"/>
              </a:spcAft>
              <a:buNone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选择</a:t>
            </a:r>
            <a:r>
              <a:rPr lang="zh-CN" altLang="en-US" i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“智能查找”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，请注意，结果与该词组的上下文（而非“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Microsoft Office 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应用”）相关。</a:t>
            </a:r>
            <a:endParaRPr lang="zh-CN" altLang="en-US" dirty="0">
              <a:solidFill>
                <a:srgbClr val="D247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pSp>
        <p:nvGrpSpPr>
          <p:cNvPr id="39" name="组 38" descr="带有编号 3（表示第 3 步）的小圆圈"/>
          <p:cNvGrpSpPr/>
          <p:nvPr/>
        </p:nvGrpSpPr>
        <p:grpSpPr bwMode="blackWhite">
          <a:xfrm>
            <a:off x="7930921" y="5233381"/>
            <a:ext cx="558179" cy="409838"/>
            <a:chOff x="6953426" y="711274"/>
            <a:chExt cx="558179" cy="409838"/>
          </a:xfrm>
        </p:grpSpPr>
        <p:sp>
          <p:nvSpPr>
            <p:cNvPr id="40" name="椭圆形 39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41" name="文本框 40" descr="编号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3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44" name="内容占位符 17"/>
          <p:cNvSpPr txBox="1">
            <a:spLocks/>
          </p:cNvSpPr>
          <p:nvPr/>
        </p:nvSpPr>
        <p:spPr>
          <a:xfrm>
            <a:off x="8429668" y="5273573"/>
            <a:ext cx="3107336" cy="134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接下来右键单击第 2 步中的单词</a:t>
            </a:r>
            <a:r>
              <a:rPr lang="zh-cn" i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“</a:t>
            </a:r>
            <a:r>
              <a:rPr lang="en-US" altLang="zh-CN" i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Office</a:t>
            </a:r>
            <a:r>
              <a:rPr lang="zh-cn" i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”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，再试试“智能查找”功能。</a:t>
            </a:r>
          </a:p>
          <a:p>
            <a:pPr marL="0" indent="0" rtl="0">
              <a:spcAft>
                <a:spcPts val="2000"/>
              </a:spcAft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cn" dirty="0">
                <a:cs typeface="Segoe UI Light" panose="020B0502040204020203" pitchFamily="34" charset="0"/>
              </a:rPr>
              <a:t>尚有关于 PowerPoint 的问题？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4294967295"/>
          </p:nvPr>
        </p:nvSpPr>
        <p:spPr>
          <a:xfrm>
            <a:off x="541611" y="2614427"/>
            <a:ext cx="9442648" cy="3978275"/>
          </a:xfrm>
        </p:spPr>
        <p:txBody>
          <a:bodyPr rtlCol="0">
            <a:normAutofit/>
          </a:bodyPr>
          <a:lstStyle/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r>
              <a:rPr lang="zh-CN" altLang="en-US" sz="2000" dirty="0">
                <a:cs typeface="Segoe UI Light" panose="020B0502040204020203" pitchFamily="34" charset="0"/>
              </a:rPr>
              <a:t>选择</a:t>
            </a:r>
            <a:r>
              <a:rPr lang="zh-CN" altLang="en-US" sz="2000" dirty="0">
                <a:solidFill>
                  <a:srgbClr val="D24726"/>
                </a:solidFill>
                <a:cs typeface="Segoe UI Light" panose="020B0502040204020203" pitchFamily="34" charset="0"/>
              </a:rPr>
              <a:t>“</a:t>
            </a:r>
            <a:r>
              <a:rPr lang="zh-CN" altLang="en-US" sz="2000" dirty="0">
                <a:solidFill>
                  <a:srgbClr val="D24726"/>
                </a:solidFill>
                <a:cs typeface="Segoe UI Semibold" panose="020B0702040204020203" pitchFamily="34" charset="0"/>
              </a:rPr>
              <a:t>操作说明搜索</a:t>
            </a:r>
            <a:r>
              <a:rPr lang="zh-CN" altLang="en-US" sz="2000" dirty="0">
                <a:solidFill>
                  <a:srgbClr val="D24726"/>
                </a:solidFill>
                <a:cs typeface="Segoe UI Light" panose="020B0502040204020203" pitchFamily="34" charset="0"/>
              </a:rPr>
              <a:t>”</a:t>
            </a:r>
            <a:r>
              <a:rPr lang="zh-CN" altLang="en-US" sz="2000" dirty="0">
                <a:cs typeface="Segoe UI Light" panose="020B0502040204020203" pitchFamily="34" charset="0"/>
              </a:rPr>
              <a:t>              按钮，然后键入想要了解的内容。</a:t>
            </a:r>
            <a:br>
              <a:rPr lang="zh-CN" altLang="en-US" sz="2000" dirty="0">
                <a:cs typeface="Segoe UI Light" panose="020B0502040204020203" pitchFamily="34" charset="0"/>
              </a:rPr>
            </a:br>
            <a:endParaRPr lang="zh-CN" altLang="en-US" sz="2000" dirty="0">
              <a:cs typeface="Segoe UI Light" panose="020B0502040204020203" pitchFamily="34" charset="0"/>
            </a:endParaRPr>
          </a:p>
          <a:p>
            <a:pPr>
              <a:lnSpc>
                <a:spcPts val="3600"/>
              </a:lnSpc>
              <a:spcBef>
                <a:spcPts val="1500"/>
              </a:spcBef>
              <a:spcAft>
                <a:spcPts val="0"/>
              </a:spcAft>
            </a:pPr>
            <a:r>
              <a:rPr lang="zh-CN" altLang="en-US" sz="2000" dirty="0">
                <a:cs typeface="Segoe UI Light" panose="020B0502040204020203" pitchFamily="34" charset="0"/>
                <a:hlinkClick r:id="rId3" tooltip="访问 PowerPoint 团队博客（仅限英文）"/>
              </a:rPr>
              <a:t>访问 </a:t>
            </a:r>
            <a:r>
              <a:rPr lang="en-US" altLang="zh-CN" sz="2000" dirty="0">
                <a:cs typeface="Segoe UI Light" panose="020B0502040204020203" pitchFamily="34" charset="0"/>
                <a:hlinkClick r:id="rId3" tooltip="访问 PowerPoint 团队博客（仅限英文）"/>
              </a:rPr>
              <a:t>PowerPoint </a:t>
            </a:r>
            <a:r>
              <a:rPr lang="zh-CN" altLang="en-US" sz="2000" dirty="0">
                <a:cs typeface="Segoe UI Light" panose="020B0502040204020203" pitchFamily="34" charset="0"/>
                <a:hlinkClick r:id="rId3" tooltip="访问 PowerPoint 团队博客（仅限英文）"/>
              </a:rPr>
              <a:t>团队博客（仅限英文）</a:t>
            </a:r>
            <a:endParaRPr lang="en-US" altLang="zh-CN" sz="2000" dirty="0">
              <a:cs typeface="Segoe UI Light" panose="020B0502040204020203" pitchFamily="34" charset="0"/>
              <a:hlinkClick r:id="rId4" tooltip="Go to free PowerPoint training"/>
            </a:endParaRPr>
          </a:p>
          <a:p>
            <a:pPr marL="0" indent="0" rtl="0">
              <a:lnSpc>
                <a:spcPts val="36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zh-CN" altLang="en-US" sz="2000" dirty="0">
                <a:cs typeface="Segoe UI Light" panose="020B0502040204020203" pitchFamily="34" charset="0"/>
                <a:hlinkClick r:id="rId4" tooltip="Go to free PowerPoint training"/>
              </a:rPr>
              <a:t>转到免费的 </a:t>
            </a:r>
            <a:r>
              <a:rPr lang="en-US" altLang="zh-CN" sz="2000" dirty="0">
                <a:cs typeface="Segoe UI Light" panose="020B0502040204020203" pitchFamily="34" charset="0"/>
                <a:hlinkClick r:id="rId4" tooltip="Go to free PowerPoint training"/>
              </a:rPr>
              <a:t>PowerPoint </a:t>
            </a:r>
            <a:r>
              <a:rPr lang="zh-CN" altLang="en-US" sz="2000" dirty="0">
                <a:cs typeface="Segoe UI Light" panose="020B0502040204020203" pitchFamily="34" charset="0"/>
                <a:hlinkClick r:id="rId4" tooltip="Go to free PowerPoint training"/>
              </a:rPr>
              <a:t>培训</a:t>
            </a:r>
            <a:endParaRPr lang="zh-CN" altLang="en-US" sz="2000" dirty="0"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lang="zh-CN" altLang="en-US" sz="2000" dirty="0"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zh-CN" altLang="en-US" sz="2000" dirty="0"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zh-CN" altLang="en-US" sz="2000" dirty="0">
              <a:cs typeface="Segoe UI Light" panose="020B0502040204020203" pitchFamily="34" charset="0"/>
            </a:endParaRPr>
          </a:p>
        </p:txBody>
      </p:sp>
      <p:pic>
        <p:nvPicPr>
          <p:cNvPr id="2" name="图片 1" descr="“操作说明搜索”按钮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53" y="2350333"/>
            <a:ext cx="1269672" cy="11897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66" y="2761488"/>
            <a:ext cx="2476156" cy="200127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1611" y="5314183"/>
            <a:ext cx="6193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rPr>
              <a:t>在幻灯片放映模式下选择箭头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 pitchFamily="34" charset="0"/>
            </a:endParaRPr>
          </a:p>
        </p:txBody>
      </p:sp>
      <p:pic>
        <p:nvPicPr>
          <p:cNvPr id="7" name="图片 6" descr="带有指向免费 PowerPoint 培训超链接的向右箭头。选择该图像可访问免费的 PowerPoint 培训">
            <a:hlinkClick r:id="rId4" tooltip="选择该图像可访问免费的 PowerPoint 培训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26" y="4335151"/>
            <a:ext cx="661940" cy="661940"/>
          </a:xfrm>
          <a:prstGeom prst="rect">
            <a:avLst/>
          </a:prstGeom>
        </p:spPr>
      </p:pic>
      <p:pic>
        <p:nvPicPr>
          <p:cNvPr id="12" name="图片 11" descr="向右箭头带有超链接，可就此教程提供反馈。单击该图像并就此教程提供反馈">
            <a:hlinkClick r:id="rId3" tooltip="选择此处，访问 PowerPoint 团队博客。"/>
            <a:extLst>
              <a:ext uri="{FF2B5EF4-FFF2-40B4-BE49-F238E27FC236}">
                <a16:creationId xmlns:a16="http://schemas.microsoft.com/office/drawing/2014/main" id="{BA92070A-4E3D-4794-84A9-83B8DDF3A1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91" y="3694284"/>
            <a:ext cx="661940" cy="6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欢迎文档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684332_TF10001108" id="{21247EBA-36EF-4F8B-BD4D-320415D1000C}" vid="{E7B7BECC-7318-4CD9-B03C-F0859BBEE683}"/>
    </a:ext>
  </a:extLst>
</a:theme>
</file>

<file path=ppt/theme/theme2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572</Words>
  <Application>Microsoft Office PowerPoint</Application>
  <PresentationFormat>宽屏</PresentationFormat>
  <Paragraphs>69</Paragraphs>
  <Slides>9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微软雅黑</vt:lpstr>
      <vt:lpstr>Arial</vt:lpstr>
      <vt:lpstr>Segoe UI</vt:lpstr>
      <vt:lpstr>Segoe UI Light</vt:lpstr>
      <vt:lpstr>Segoe UI Semibold</vt:lpstr>
      <vt:lpstr>Times New Roman</vt:lpstr>
      <vt:lpstr>欢迎文档</vt:lpstr>
      <vt:lpstr>欢迎使用 PowerPoint</vt:lpstr>
      <vt:lpstr>设计器可帮助用户表达观点</vt:lpstr>
      <vt:lpstr>如何使用 PowerPoint 设计器</vt:lpstr>
      <vt:lpstr>平滑</vt:lpstr>
      <vt:lpstr>设置“平滑”</vt:lpstr>
      <vt:lpstr>实时协同工作</vt:lpstr>
      <vt:lpstr>利用“操作说明搜索”可让你成为行家</vt:lpstr>
      <vt:lpstr>无需离开幻灯片即可浏览</vt:lpstr>
      <vt:lpstr>尚有关于 PowerPoint 的问题？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欢迎使用 PowerPoint</dc:title>
  <dc:creator/>
  <cp:keywords/>
  <cp:lastModifiedBy>admin</cp:lastModifiedBy>
  <cp:revision>6</cp:revision>
  <dcterms:created xsi:type="dcterms:W3CDTF">2017-01-11T05:13:55Z</dcterms:created>
  <dcterms:modified xsi:type="dcterms:W3CDTF">2017-09-19T17:51:14Z</dcterms:modified>
  <cp:version/>
</cp:coreProperties>
</file>