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7772400" cy="10058400"/>
  <p:notesSz cx="6858000" cy="9144000"/>
  <p:defaultTextStyle>
    <a:defPPr rtl="0"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6"/>
    <p:restoredTop sz="94672"/>
  </p:normalViewPr>
  <p:slideViewPr>
    <p:cSldViewPr snapToGrid="0" snapToObjects="1" showGuides="1">
      <p:cViewPr>
        <p:scale>
          <a:sx n="91" d="100"/>
          <a:sy n="91" d="100"/>
        </p:scale>
        <p:origin x="2899" y="5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9/14/2017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/>
              <a:t>Edit Master text styles</a:t>
            </a:r>
          </a:p>
          <a:p>
            <a:pPr lvl="1" rtl="0"/>
            <a:r>
              <a:rPr lang="th-th"/>
              <a:t>Second level</a:t>
            </a:r>
          </a:p>
          <a:p>
            <a:pPr lvl="2" rtl="0"/>
            <a:r>
              <a:rPr lang="th-th"/>
              <a:t>Third level</a:t>
            </a:r>
          </a:p>
          <a:p>
            <a:pPr lvl="3" rtl="0"/>
            <a:r>
              <a:rPr lang="th-th"/>
              <a:t>Fourth level</a:t>
            </a:r>
          </a:p>
          <a:p>
            <a:pPr lvl="4" rtl="0"/>
            <a:r>
              <a:rPr lang="th-th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6B23D1D-0A13-406B-992F-1339523DA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25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79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26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02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9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rtlCol="0" anchor="b"/>
          <a:lstStyle>
            <a:lvl1pPr algn="ctr">
              <a:defRPr sz="5100"/>
            </a:lvl1pPr>
          </a:lstStyle>
          <a:p>
            <a:pPr rtl="0"/>
            <a:r>
              <a:rPr lang="th-th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 rtlCol="0"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pPr rtl="0"/>
            <a:r>
              <a:rPr lang="th-th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h-th"/>
              <a:t>Fare clic per modificare gli stili del testo dello schema</a:t>
            </a:r>
          </a:p>
          <a:p>
            <a:pPr lvl="1" rtl="0"/>
            <a:r>
              <a:rPr lang="th-th"/>
              <a:t>Secondo livello</a:t>
            </a:r>
          </a:p>
          <a:p>
            <a:pPr lvl="2" rtl="0"/>
            <a:r>
              <a:rPr lang="th-th"/>
              <a:t>Terzo livello</a:t>
            </a:r>
          </a:p>
          <a:p>
            <a:pPr lvl="3" rtl="0"/>
            <a:r>
              <a:rPr lang="th-th"/>
              <a:t>Quarto livello</a:t>
            </a:r>
          </a:p>
          <a:p>
            <a:pPr lvl="4" rtl="0"/>
            <a:r>
              <a:rPr lang="th-th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 rtlCol="0"/>
          <a:lstStyle/>
          <a:p>
            <a:pPr rtl="0"/>
            <a:r>
              <a:rPr lang="th-th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 rtlCol="0"/>
          <a:lstStyle/>
          <a:p>
            <a:pPr lvl="0" rtl="0"/>
            <a:r>
              <a:rPr lang="th-th"/>
              <a:t>Fare clic per modificare gli stili del testo dello schema</a:t>
            </a:r>
          </a:p>
          <a:p>
            <a:pPr lvl="1" rtl="0"/>
            <a:r>
              <a:rPr lang="th-th"/>
              <a:t>Secondo livello</a:t>
            </a:r>
          </a:p>
          <a:p>
            <a:pPr lvl="2" rtl="0"/>
            <a:r>
              <a:rPr lang="th-th"/>
              <a:t>Terzo livello</a:t>
            </a:r>
          </a:p>
          <a:p>
            <a:pPr lvl="3" rtl="0"/>
            <a:r>
              <a:rPr lang="th-th"/>
              <a:t>Quarto livello</a:t>
            </a:r>
          </a:p>
          <a:p>
            <a:pPr lvl="4" rtl="0"/>
            <a:r>
              <a:rPr lang="th-th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h-th"/>
              <a:t>Fare clic per modificare gli stili del testo dello schema</a:t>
            </a:r>
          </a:p>
          <a:p>
            <a:pPr lvl="1" rtl="0"/>
            <a:r>
              <a:rPr lang="th-th"/>
              <a:t>Secondo livello</a:t>
            </a:r>
          </a:p>
          <a:p>
            <a:pPr lvl="2" rtl="0"/>
            <a:r>
              <a:rPr lang="th-th"/>
              <a:t>Terzo livello</a:t>
            </a:r>
          </a:p>
          <a:p>
            <a:pPr lvl="3" rtl="0"/>
            <a:r>
              <a:rPr lang="th-th"/>
              <a:t>Quarto livello</a:t>
            </a:r>
          </a:p>
          <a:p>
            <a:pPr lvl="4" rtl="0"/>
            <a:r>
              <a:rPr lang="th-th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rtlCol="0" anchor="b"/>
          <a:lstStyle>
            <a:lvl1pPr>
              <a:defRPr sz="5100"/>
            </a:lvl1pPr>
          </a:lstStyle>
          <a:p>
            <a:pPr rtl="0"/>
            <a:r>
              <a:rPr lang="th-th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 rtlCol="0"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 rtlCol="0"/>
          <a:lstStyle/>
          <a:p>
            <a:pPr lvl="0" rtl="0"/>
            <a:r>
              <a:rPr lang="th-th"/>
              <a:t>Fare clic per modificare gli stili del testo dello schema</a:t>
            </a:r>
          </a:p>
          <a:p>
            <a:pPr lvl="1" rtl="0"/>
            <a:r>
              <a:rPr lang="th-th"/>
              <a:t>Secondo livello</a:t>
            </a:r>
          </a:p>
          <a:p>
            <a:pPr lvl="2" rtl="0"/>
            <a:r>
              <a:rPr lang="th-th"/>
              <a:t>Terzo livello</a:t>
            </a:r>
          </a:p>
          <a:p>
            <a:pPr lvl="3" rtl="0"/>
            <a:r>
              <a:rPr lang="th-th"/>
              <a:t>Quarto livello</a:t>
            </a:r>
          </a:p>
          <a:p>
            <a:pPr lvl="4" rtl="0"/>
            <a:r>
              <a:rPr lang="th-th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 rtlCol="0"/>
          <a:lstStyle/>
          <a:p>
            <a:pPr lvl="0" rtl="0"/>
            <a:r>
              <a:rPr lang="th-th"/>
              <a:t>Fare clic per modificare gli stili del testo dello schema</a:t>
            </a:r>
          </a:p>
          <a:p>
            <a:pPr lvl="1" rtl="0"/>
            <a:r>
              <a:rPr lang="th-th"/>
              <a:t>Secondo livello</a:t>
            </a:r>
          </a:p>
          <a:p>
            <a:pPr lvl="2" rtl="0"/>
            <a:r>
              <a:rPr lang="th-th"/>
              <a:t>Terzo livello</a:t>
            </a:r>
          </a:p>
          <a:p>
            <a:pPr lvl="3" rtl="0"/>
            <a:r>
              <a:rPr lang="th-th"/>
              <a:t>Quarto livello</a:t>
            </a:r>
          </a:p>
          <a:p>
            <a:pPr lvl="4" rtl="0"/>
            <a:r>
              <a:rPr lang="th-th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 rtlCol="0"/>
          <a:lstStyle/>
          <a:p>
            <a:pPr rtl="0"/>
            <a:r>
              <a:rPr lang="th-th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rtlCol="0"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 rtl="0"/>
            <a:r>
              <a:rPr lang="th-th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 rtlCol="0"/>
          <a:lstStyle/>
          <a:p>
            <a:pPr lvl="0" rtl="0"/>
            <a:r>
              <a:rPr lang="th-th"/>
              <a:t>Fare clic per modificare gli stili del testo dello schema</a:t>
            </a:r>
          </a:p>
          <a:p>
            <a:pPr lvl="1" rtl="0"/>
            <a:r>
              <a:rPr lang="th-th"/>
              <a:t>Secondo livello</a:t>
            </a:r>
          </a:p>
          <a:p>
            <a:pPr lvl="2" rtl="0"/>
            <a:r>
              <a:rPr lang="th-th"/>
              <a:t>Terzo livello</a:t>
            </a:r>
          </a:p>
          <a:p>
            <a:pPr lvl="3" rtl="0"/>
            <a:r>
              <a:rPr lang="th-th"/>
              <a:t>Quarto livello</a:t>
            </a:r>
          </a:p>
          <a:p>
            <a:pPr lvl="4" rtl="0"/>
            <a:r>
              <a:rPr lang="th-th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rtlCol="0"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 rtl="0"/>
            <a:r>
              <a:rPr lang="th-th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 rtlCol="0"/>
          <a:lstStyle/>
          <a:p>
            <a:pPr lvl="0" rtl="0"/>
            <a:r>
              <a:rPr lang="th-th"/>
              <a:t>Fare clic per modificare gli stili del testo dello schema</a:t>
            </a:r>
          </a:p>
          <a:p>
            <a:pPr lvl="1" rtl="0"/>
            <a:r>
              <a:rPr lang="th-th"/>
              <a:t>Secondo livello</a:t>
            </a:r>
          </a:p>
          <a:p>
            <a:pPr lvl="2" rtl="0"/>
            <a:r>
              <a:rPr lang="th-th"/>
              <a:t>Terzo livello</a:t>
            </a:r>
          </a:p>
          <a:p>
            <a:pPr lvl="3" rtl="0"/>
            <a:r>
              <a:rPr lang="th-th"/>
              <a:t>Quarto livello</a:t>
            </a:r>
          </a:p>
          <a:p>
            <a:pPr lvl="4" rtl="0"/>
            <a:r>
              <a:rPr lang="th-th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0" anchor="b"/>
          <a:lstStyle>
            <a:lvl1pPr>
              <a:defRPr sz="2720"/>
            </a:lvl1pPr>
          </a:lstStyle>
          <a:p>
            <a:pPr rtl="0"/>
            <a:r>
              <a:rPr lang="th-th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 rtlCol="0"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 rtl="0"/>
            <a:r>
              <a:rPr lang="th-th"/>
              <a:t>Fare clic per modificare gli stili del testo dello schema</a:t>
            </a:r>
          </a:p>
          <a:p>
            <a:pPr lvl="1" rtl="0"/>
            <a:r>
              <a:rPr lang="th-th"/>
              <a:t>Secondo livello</a:t>
            </a:r>
          </a:p>
          <a:p>
            <a:pPr lvl="2" rtl="0"/>
            <a:r>
              <a:rPr lang="th-th"/>
              <a:t>Terzo livello</a:t>
            </a:r>
          </a:p>
          <a:p>
            <a:pPr lvl="3" rtl="0"/>
            <a:r>
              <a:rPr lang="th-th"/>
              <a:t>Quarto livello</a:t>
            </a:r>
          </a:p>
          <a:p>
            <a:pPr lvl="4" rtl="0"/>
            <a:r>
              <a:rPr lang="th-th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0"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 rtl="0"/>
            <a:r>
              <a:rPr lang="th-th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0" anchor="b"/>
          <a:lstStyle>
            <a:lvl1pPr>
              <a:defRPr sz="2720"/>
            </a:lvl1pPr>
          </a:lstStyle>
          <a:p>
            <a:pPr rtl="0"/>
            <a:r>
              <a:rPr lang="th-th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rtlCol="0"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pPr rtl="0"/>
            <a:r>
              <a:rPr lang="th-th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0"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 rtl="0"/>
            <a:r>
              <a:rPr lang="th-th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h-th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-th"/>
              <a:t>Fare clic per modificare gli stili del testo dello schema</a:t>
            </a:r>
          </a:p>
          <a:p>
            <a:pPr lvl="1" rtl="0"/>
            <a:r>
              <a:rPr lang="th-th"/>
              <a:t>Secondo livello</a:t>
            </a:r>
          </a:p>
          <a:p>
            <a:pPr lvl="2" rtl="0"/>
            <a:r>
              <a:rPr lang="th-th"/>
              <a:t>Terzo livello</a:t>
            </a:r>
          </a:p>
          <a:p>
            <a:pPr lvl="3" rtl="0"/>
            <a:r>
              <a:rPr lang="th-th"/>
              <a:t>Quarto livello</a:t>
            </a:r>
          </a:p>
          <a:p>
            <a:pPr lvl="4" rtl="0"/>
            <a:r>
              <a:rPr lang="th-th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935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emf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29.png"/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8.emf"/><Relationship Id="rId5" Type="http://schemas.openxmlformats.org/officeDocument/2006/relationships/image" Target="../media/image23.png"/><Relationship Id="rId10" Type="http://schemas.openxmlformats.org/officeDocument/2006/relationships/image" Target="../media/image27.emf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7772400" cy="9850348"/>
          </a:xfrm>
          <a:prstGeom prst="rect">
            <a:avLst/>
          </a:prstGeom>
          <a:solidFill>
            <a:srgbClr val="315D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5118862"/>
            <a:ext cx="7772400" cy="493953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" y="5794993"/>
            <a:ext cx="2715554" cy="253321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22" y="417815"/>
            <a:ext cx="1422400" cy="3048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77750" y="842818"/>
            <a:ext cx="601551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th-th" sz="3600" dirty="0">
                <a:solidFill>
                  <a:schemeClr val="bg1"/>
                </a:solidFill>
                <a:latin typeface="Leelawadee UI" panose="020B0502040204020203" pitchFamily="34" charset="-34"/>
                <a:ea typeface="Segoe Pro Display Light" charset="0"/>
                <a:cs typeface="Leelawadee UI" panose="020B0502040204020203" pitchFamily="34" charset="-34"/>
              </a:rPr>
              <a:t>5 วิธีในการทำให้</a:t>
            </a:r>
          </a:p>
        </p:txBody>
      </p:sp>
      <p:sp>
        <p:nvSpPr>
          <p:cNvPr id="9" name="Rettangolo 8"/>
          <p:cNvSpPr/>
          <p:nvPr/>
        </p:nvSpPr>
        <p:spPr>
          <a:xfrm>
            <a:off x="488025" y="1338454"/>
            <a:ext cx="8727897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th-th" sz="6000" dirty="0">
                <a:solidFill>
                  <a:schemeClr val="bg1"/>
                </a:solidFill>
                <a:latin typeface="Leelawadee UI" panose="020B0502040204020203" pitchFamily="34" charset="-34"/>
                <a:ea typeface="Segoe Pro Display Light" charset="0"/>
                <a:cs typeface="Leelawadee UI" panose="020B0502040204020203" pitchFamily="34" charset="-34"/>
              </a:rPr>
              <a:t>Outlook ทำงานให้คุณ</a:t>
            </a:r>
          </a:p>
        </p:txBody>
      </p:sp>
      <p:sp>
        <p:nvSpPr>
          <p:cNvPr id="10" name="Rettangolo 9"/>
          <p:cNvSpPr/>
          <p:nvPr/>
        </p:nvSpPr>
        <p:spPr>
          <a:xfrm>
            <a:off x="878443" y="5392191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th-th" sz="1700" b="1" dirty="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ออกจากระบบอย่างมีสไตล์</a:t>
            </a:r>
            <a:endParaRPr lang="en-US" sz="1700" i="1" dirty="0">
              <a:solidFill>
                <a:srgbClr val="315D99"/>
              </a:solidFill>
              <a:latin typeface="Leelawadee UI" panose="020B0502040204020203" pitchFamily="34" charset="-34"/>
              <a:ea typeface="Segoe Pro" charset="0"/>
              <a:cs typeface="Leelawadee UI" panose="020B0502040204020203" pitchFamily="34" charset="-34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22" y="5384802"/>
            <a:ext cx="330200" cy="33020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501453" y="8108557"/>
            <a:ext cx="1957662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th-th" sz="1300" dirty="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เปิด </a:t>
            </a:r>
          </a:p>
          <a:p>
            <a:pPr algn="ctr" rtl="0"/>
            <a:r>
              <a:rPr lang="th-th" sz="1300" dirty="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ข้อความใหม่</a:t>
            </a:r>
            <a:endParaRPr lang="en-US" sz="1100" dirty="0">
              <a:latin typeface="Leelawadee UI" panose="020B0502040204020203" pitchFamily="34" charset="-34"/>
              <a:ea typeface="Segoe Pro Display" charset="0"/>
              <a:cs typeface="Leelawadee UI" panose="020B0502040204020203" pitchFamily="34" charset="-34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48" y="5763861"/>
            <a:ext cx="2578100" cy="254635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36" y="5914533"/>
            <a:ext cx="2946400" cy="235585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3826" y="6716222"/>
            <a:ext cx="203200" cy="3810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0721" y="6716222"/>
            <a:ext cx="203200" cy="38100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2874782" y="8108557"/>
            <a:ext cx="2034245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th-th" sz="1300" dirty="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บน Ribbon ให้เลือก </a:t>
            </a:r>
            <a:r>
              <a:rPr lang="th-th" sz="1300" b="1" dirty="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ลายเซ็น </a:t>
            </a:r>
            <a:r>
              <a:rPr lang="th-th" sz="1300" dirty="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แล้วเลือก </a:t>
            </a:r>
            <a:r>
              <a:rPr lang="th-th" sz="1300" b="1" dirty="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ลายเซ็น</a:t>
            </a:r>
            <a:endParaRPr lang="en-US" sz="1100" dirty="0">
              <a:latin typeface="Leelawadee UI" panose="020B0502040204020203" pitchFamily="34" charset="-34"/>
              <a:ea typeface="Segoe Pro Display" charset="0"/>
              <a:cs typeface="Leelawadee UI" panose="020B0502040204020203" pitchFamily="34" charset="-34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638531" y="8108557"/>
            <a:ext cx="1811262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th-th" sz="1300" dirty="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เลือก </a:t>
            </a:r>
            <a:r>
              <a:rPr lang="th-th" sz="1300" b="1" dirty="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ใหม่ </a:t>
            </a:r>
            <a:r>
              <a:rPr lang="th-th" sz="1300" dirty="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แล้วตั้งชื่อลายเซ็นของคุณ</a:t>
            </a:r>
            <a:endParaRPr lang="en-US" sz="1100" dirty="0">
              <a:latin typeface="Leelawadee UI" panose="020B0502040204020203" pitchFamily="34" charset="-34"/>
              <a:ea typeface="Segoe Pro Display" charset="0"/>
              <a:cs typeface="Leelawadee UI" panose="020B0502040204020203" pitchFamily="34" charset="-34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57203" y="9284385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th-th" sz="170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ในตอนนี้ ให้เพิ่มข้อมูลที่ติดต่อของคุณ</a:t>
            </a:r>
            <a:r>
              <a:rPr lang="th-th" sz="1700" b="1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 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" y="1359627"/>
            <a:ext cx="7324987" cy="4097469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5818723" y="9267821"/>
            <a:ext cx="181126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th-th" sz="1000" dirty="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ขั้นตอนการดำเนินการและวิดีโอ: </a:t>
            </a:r>
          </a:p>
          <a:p>
            <a:pPr rtl="0"/>
            <a:r>
              <a:rPr lang="th-th" sz="1000" dirty="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aka.ms/outlooksignature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90431" y="9214198"/>
            <a:ext cx="546100" cy="546100"/>
          </a:xfrm>
          <a:prstGeom prst="rect">
            <a:avLst/>
          </a:prstGeom>
        </p:spPr>
      </p:pic>
      <p:cxnSp>
        <p:nvCxnSpPr>
          <p:cNvPr id="22" name="Connettore 1 21"/>
          <p:cNvCxnSpPr>
            <a:cxnSpLocks/>
          </p:cNvCxnSpPr>
          <p:nvPr/>
        </p:nvCxnSpPr>
        <p:spPr>
          <a:xfrm>
            <a:off x="3728621" y="9461353"/>
            <a:ext cx="1342815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07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" y="0"/>
            <a:ext cx="7772399" cy="1005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78440" y="4171903"/>
            <a:ext cx="65275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th-th" sz="1500" dirty="0"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สัญลักษณ์ @ คือสิ่งสำคัญที่รับรองว่าอีเมลของคุณจะได้รับความสนใจ และยังเป็นวิธีง่ายๆ ในการเพิ่มบุคคลไปยังบรรทัด ถึง</a:t>
            </a:r>
          </a:p>
        </p:txBody>
      </p:sp>
      <p:sp>
        <p:nvSpPr>
          <p:cNvPr id="6" name="Rettangolo 5"/>
          <p:cNvSpPr/>
          <p:nvPr/>
        </p:nvSpPr>
        <p:spPr>
          <a:xfrm>
            <a:off x="3292741" y="5852160"/>
            <a:ext cx="4154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th-th" sz="1200" dirty="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ทุกคนที่คุณ @กล่าวถึง จะถูกเพิ่ม</a:t>
            </a:r>
            <a:r>
              <a:rPr lang="en-US" sz="1200" dirty="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 </a:t>
            </a:r>
            <a:r>
              <a:rPr lang="th-th" sz="1200" dirty="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ไปยังบรรทัด ถึง โดยอัตโนมัติ Outlook จะแสดงสัญลักษณ์ @ ในรายการข้อความในกล่องขาเข้าของพวกเขาเพื่อดึงดูดความสนใจ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22" y="401185"/>
            <a:ext cx="897641" cy="89764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649" y="401185"/>
            <a:ext cx="897641" cy="89764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015" y="129367"/>
            <a:ext cx="2655633" cy="155131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2109" y="131852"/>
            <a:ext cx="2617087" cy="154882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0015" y="1716330"/>
            <a:ext cx="2617088" cy="152879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9870" y="1555264"/>
            <a:ext cx="2615718" cy="169052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651" y="2053117"/>
            <a:ext cx="857576" cy="85757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2650" y="2013054"/>
            <a:ext cx="897641" cy="897641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389604" y="1324540"/>
            <a:ext cx="922185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th-th" sz="1100" b="1" dirty="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ข้อความ</a:t>
            </a:r>
            <a:endParaRPr lang="en-US" sz="1100" dirty="0">
              <a:latin typeface="Leelawadee UI" panose="020B0502040204020203" pitchFamily="34" charset="-34"/>
              <a:ea typeface="Segoe Pro Display" charset="0"/>
              <a:cs typeface="Leelawadee UI" panose="020B0502040204020203" pitchFamily="34" charset="-34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6697345" y="1337240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th-th" sz="1100" b="1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โลโก้</a:t>
            </a:r>
            <a:endParaRPr lang="en-US" sz="1100">
              <a:latin typeface="Leelawadee UI" panose="020B0502040204020203" pitchFamily="34" charset="-34"/>
              <a:ea typeface="Segoe Pro Display" charset="0"/>
              <a:cs typeface="Leelawadee UI" panose="020B0502040204020203" pitchFamily="34" charset="-34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640406" y="2790755"/>
            <a:ext cx="824849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th-th" sz="1100" b="1" dirty="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รูปภาพ</a:t>
            </a:r>
            <a:endParaRPr lang="en-US" sz="1100" dirty="0">
              <a:latin typeface="Leelawadee UI" panose="020B0502040204020203" pitchFamily="34" charset="-34"/>
              <a:ea typeface="Segoe Pro Display" charset="0"/>
              <a:cs typeface="Leelawadee UI" panose="020B0502040204020203" pitchFamily="34" charset="-34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14350" y="2796470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th-th" sz="1100" b="1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ลิงก์</a:t>
            </a:r>
            <a:endParaRPr lang="en-US" sz="1100">
              <a:latin typeface="Leelawadee UI" panose="020B0502040204020203" pitchFamily="34" charset="-34"/>
              <a:ea typeface="Segoe Pro Display" charset="0"/>
              <a:cs typeface="Leelawadee UI" panose="020B0502040204020203" pitchFamily="34" charset="-34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800" y="3781361"/>
            <a:ext cx="431800" cy="431800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924352" y="3808490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th-th" sz="1700" b="1" dirty="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ดึงดูดความสนใจด้วยการกล่าวถึง</a:t>
            </a:r>
            <a:endParaRPr lang="en-US" sz="1700" i="1" dirty="0">
              <a:solidFill>
                <a:srgbClr val="315D99"/>
              </a:solidFill>
              <a:latin typeface="Leelawadee UI" panose="020B0502040204020203" pitchFamily="34" charset="-34"/>
              <a:ea typeface="Segoe Pro" charset="0"/>
              <a:cs typeface="Leelawadee UI" panose="020B0502040204020203" pitchFamily="34" charset="-34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82744" y="5127548"/>
            <a:ext cx="415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th-th" sz="120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พิมพ์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901425" y="5842690"/>
            <a:ext cx="4154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th-th" sz="1200" dirty="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ก่อนชื่อของบุคคล </a:t>
            </a:r>
          </a:p>
          <a:p>
            <a:pPr rtl="0"/>
            <a:r>
              <a:rPr lang="th-th" sz="1200" dirty="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ที่ใดก็ได้ใน </a:t>
            </a:r>
          </a:p>
          <a:p>
            <a:pPr rtl="0"/>
            <a:r>
              <a:rPr lang="th-th" sz="1200" dirty="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เนื้อหาของอีเมล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59385" y="5100635"/>
            <a:ext cx="669830" cy="633025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4185" y="6423686"/>
            <a:ext cx="6136559" cy="4096780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929117" y="7025610"/>
            <a:ext cx="181126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th-th" sz="1000" dirty="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ขั้นตอนการดำเนินการและวิดีโอ: </a:t>
            </a:r>
          </a:p>
          <a:p>
            <a:pPr rtl="0"/>
            <a:r>
              <a:rPr lang="th-th" sz="1000" dirty="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aka.ms/outlook@mention</a:t>
            </a: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0825" y="6971987"/>
            <a:ext cx="546100" cy="546100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08" y="4854005"/>
            <a:ext cx="4540538" cy="1098517"/>
          </a:xfrm>
          <a:prstGeom prst="rect">
            <a:avLst/>
          </a:prstGeom>
        </p:spPr>
      </p:pic>
      <p:cxnSp>
        <p:nvCxnSpPr>
          <p:cNvPr id="67" name="Connettore 1 66"/>
          <p:cNvCxnSpPr>
            <a:cxnSpLocks/>
          </p:cNvCxnSpPr>
          <p:nvPr/>
        </p:nvCxnSpPr>
        <p:spPr>
          <a:xfrm>
            <a:off x="-48638" y="10058400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>
            <a:cxnSpLocks/>
          </p:cNvCxnSpPr>
          <p:nvPr/>
        </p:nvCxnSpPr>
        <p:spPr>
          <a:xfrm>
            <a:off x="0" y="3479800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66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tangolo 45"/>
          <p:cNvSpPr/>
          <p:nvPr/>
        </p:nvSpPr>
        <p:spPr>
          <a:xfrm>
            <a:off x="1756" y="-2870"/>
            <a:ext cx="7772400" cy="1005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200">
              <a:latin typeface="Leelawadee UI" panose="020B0502040204020203" pitchFamily="34" charset="-34"/>
              <a:ea typeface="Segoe Pro Display" charset="0"/>
              <a:cs typeface="Leelawadee UI" panose="020B0502040204020203" pitchFamily="34" charset="-34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87403" y="431024"/>
            <a:ext cx="6015519" cy="35394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rtl="0"/>
            <a:r>
              <a:rPr lang="th-th" sz="1700" b="1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ทำงานร่วมกันบนหนึ่งไฟล์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08583" y="6674603"/>
            <a:ext cx="436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th-th" sz="1600" dirty="0">
                <a:latin typeface="Leelawadee UI" panose="020B0502040204020203" pitchFamily="34" charset="-34"/>
                <a:ea typeface="Segoe Pro Display Light" charset="0"/>
                <a:cs typeface="Leelawadee UI" panose="020B0502040204020203" pitchFamily="34" charset="-34"/>
              </a:rPr>
              <a:t>ตั้งค่าสถานะเวลาให้กับข้อความสำคัญเพื่อเตือนให้ </a:t>
            </a:r>
          </a:p>
          <a:p>
            <a:pPr rtl="0"/>
            <a:r>
              <a:rPr lang="th-th" sz="1600" dirty="0">
                <a:latin typeface="Leelawadee UI" panose="020B0502040204020203" pitchFamily="34" charset="-34"/>
                <a:ea typeface="Segoe Pro Display Light" charset="0"/>
                <a:cs typeface="Leelawadee UI" panose="020B0502040204020203" pitchFamily="34" charset="-34"/>
              </a:rPr>
              <a:t>คุณติดตาม ตอบกลับ โทร และอื่นๆ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400406"/>
            <a:ext cx="431800" cy="4318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6" y="905373"/>
            <a:ext cx="1579521" cy="174875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512" y="905373"/>
            <a:ext cx="1584222" cy="174875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457" y="905373"/>
            <a:ext cx="1579521" cy="174875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398" y="905373"/>
            <a:ext cx="1579521" cy="174875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1728" y="1537275"/>
            <a:ext cx="203200" cy="381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9276" y="1537275"/>
            <a:ext cx="203200" cy="381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5186" y="1537275"/>
            <a:ext cx="203200" cy="38100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406400" y="2444167"/>
            <a:ext cx="1660704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th-th" sz="1300" dirty="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เลือกไฟล์จากคอมพิวเตอร์ของคุณ</a:t>
            </a:r>
            <a:endParaRPr lang="en-US" sz="1100" dirty="0">
              <a:latin typeface="Leelawadee UI" panose="020B0502040204020203" pitchFamily="34" charset="-34"/>
              <a:ea typeface="Segoe Pro Display" charset="0"/>
              <a:cs typeface="Leelawadee UI" panose="020B0502040204020203" pitchFamily="34" charset="-34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204928" y="2444167"/>
            <a:ext cx="1584348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th-th" sz="1300" dirty="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แนบไฟล์ลงในข้อความของคุณ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3992475" y="2444167"/>
            <a:ext cx="167950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th-th" sz="1300" dirty="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เลือกรายการแบบดรอปดาวน์ที่อยู่ถัดจากชื่อไฟล์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843784" y="2462982"/>
            <a:ext cx="1611136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th-th" sz="1300" dirty="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อัปโหลดไปยัง OneDrive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3" y="3224940"/>
            <a:ext cx="7130525" cy="2165567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787403" y="5704293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th-th" sz="170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อย่าลืมใส่ตัวเตือน</a:t>
            </a: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400" y="5678834"/>
            <a:ext cx="431800" cy="431800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5614795" y="231963"/>
            <a:ext cx="1977203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th-th" sz="100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สนทนาและเขียนร่วมไฟล์ Word, Excel และ PowerPoint ดู aka.ms/collaborate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1664" y="285368"/>
            <a:ext cx="546100" cy="5461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" y="6143951"/>
            <a:ext cx="1448634" cy="1380118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517" y="7695867"/>
            <a:ext cx="6703309" cy="1447840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326316" y="9126849"/>
            <a:ext cx="2301474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th-th" sz="1300" dirty="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เลือกไอคอนตั้งค่าสถานะ</a:t>
            </a:r>
          </a:p>
          <a:p>
            <a:pPr algn="ctr" rtl="0"/>
            <a:r>
              <a:rPr lang="th-th" sz="1300" dirty="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ในรายการข้อความ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2678184" y="9126849"/>
            <a:ext cx="2343479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th-th" sz="1300" dirty="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คลิกขวาที่ค่าสถานะ แล้วเลือก </a:t>
            </a:r>
            <a:r>
              <a:rPr lang="th-th" sz="1300" b="1" dirty="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เพิ่มตัวเตือน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5257283" y="9126849"/>
            <a:ext cx="1938643" cy="2923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th-th" sz="130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ตั้งค่าตัวเลือกของตัวเตือน</a:t>
            </a:r>
          </a:p>
        </p:txBody>
      </p:sp>
      <p:cxnSp>
        <p:nvCxnSpPr>
          <p:cNvPr id="42" name="Connettore 1 41"/>
          <p:cNvCxnSpPr>
            <a:cxnSpLocks/>
          </p:cNvCxnSpPr>
          <p:nvPr/>
        </p:nvCxnSpPr>
        <p:spPr>
          <a:xfrm>
            <a:off x="-48638" y="5535385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>
            <a:cxnSpLocks/>
          </p:cNvCxnSpPr>
          <p:nvPr/>
        </p:nvCxnSpPr>
        <p:spPr>
          <a:xfrm>
            <a:off x="293" y="9993085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24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29028"/>
            <a:ext cx="7772400" cy="98298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200">
              <a:latin typeface="Leelawadee UI" panose="020B0502040204020203" pitchFamily="34" charset="-34"/>
              <a:ea typeface="Segoe Pro Display" charset="0"/>
              <a:cs typeface="Leelawadee UI" panose="020B0502040204020203" pitchFamily="34" charset="-34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5743254"/>
            <a:ext cx="7772400" cy="4315146"/>
          </a:xfrm>
          <a:prstGeom prst="rect">
            <a:avLst/>
          </a:prstGeom>
          <a:solidFill>
            <a:srgbClr val="315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135296" y="6512317"/>
            <a:ext cx="60155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th-th" sz="1700" i="1">
                <a:solidFill>
                  <a:schemeClr val="bg1"/>
                </a:solidFill>
                <a:latin typeface="Leelawadee UI" panose="020B0502040204020203" pitchFamily="34" charset="-34"/>
                <a:ea typeface="Segoe Pro SemiLight" charset="0"/>
                <a:cs typeface="Leelawadee UI" panose="020B0502040204020203" pitchFamily="34" charset="-34"/>
              </a:rPr>
              <a:t>ดูเคล็ดลับเพิ่มเติม วิดีโอ วิธีใช้ และฝึกอบรม</a:t>
            </a:r>
          </a:p>
        </p:txBody>
      </p:sp>
      <p:sp>
        <p:nvSpPr>
          <p:cNvPr id="7" name="Rettangolo 6"/>
          <p:cNvSpPr/>
          <p:nvPr/>
        </p:nvSpPr>
        <p:spPr>
          <a:xfrm>
            <a:off x="1135296" y="7037592"/>
            <a:ext cx="601551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th-th" sz="3700" b="1" i="1">
                <a:solidFill>
                  <a:schemeClr val="bg1"/>
                </a:solidFill>
                <a:latin typeface="Leelawadee UI" panose="020B0502040204020203" pitchFamily="34" charset="-34"/>
                <a:ea typeface="Segoe Pro" charset="0"/>
                <a:cs typeface="Leelawadee UI" panose="020B0502040204020203" pitchFamily="34" charset="-34"/>
              </a:rPr>
              <a:t>ไปที่ aka.ms/officetips</a:t>
            </a:r>
          </a:p>
        </p:txBody>
      </p:sp>
      <p:sp>
        <p:nvSpPr>
          <p:cNvPr id="8" name="Rettangolo 7"/>
          <p:cNvSpPr/>
          <p:nvPr/>
        </p:nvSpPr>
        <p:spPr>
          <a:xfrm>
            <a:off x="1135296" y="7921358"/>
            <a:ext cx="60155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th-th" sz="1700">
                <a:solidFill>
                  <a:schemeClr val="bg1"/>
                </a:solidFill>
                <a:latin typeface="Leelawadee UI" panose="020B0502040204020203" pitchFamily="34" charset="-34"/>
                <a:ea typeface="Segoe Pro SemiLight" charset="0"/>
                <a:cs typeface="Leelawadee UI" panose="020B0502040204020203" pitchFamily="34" charset="-34"/>
              </a:rPr>
              <a:t>ประสบการณ์การใช้งานเหล่านี้จะพร้อมใช้งานใน Outlook 2016 และ Outlook for Office 365 </a:t>
            </a:r>
          </a:p>
          <a:p>
            <a:pPr algn="ctr" rtl="0"/>
            <a:endParaRPr lang="en-US" sz="1700">
              <a:solidFill>
                <a:schemeClr val="bg1"/>
              </a:solidFill>
              <a:latin typeface="Leelawadee UI" panose="020B0502040204020203" pitchFamily="34" charset="-34"/>
              <a:ea typeface="Segoe Pro SemiLight" charset="0"/>
              <a:cs typeface="Leelawadee UI" panose="020B0502040204020203" pitchFamily="34" charset="-34"/>
            </a:endParaRPr>
          </a:p>
          <a:p>
            <a:pPr algn="ctr" rtl="0"/>
            <a:r>
              <a:rPr lang="th-th" sz="1700">
                <a:solidFill>
                  <a:schemeClr val="bg1"/>
                </a:solidFill>
                <a:latin typeface="Leelawadee UI" panose="020B0502040204020203" pitchFamily="34" charset="-34"/>
                <a:ea typeface="Segoe Pro SemiLight" charset="0"/>
                <a:cs typeface="Leelawadee UI" panose="020B0502040204020203" pitchFamily="34" charset="-34"/>
              </a:rPr>
              <a:t> 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00" y="9288728"/>
            <a:ext cx="1778000" cy="381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841893" y="291209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th-th" sz="1700" dirty="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มีคำถามใช่ไหม ถาม “บอกฉัน”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824450" y="645903"/>
            <a:ext cx="72278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th-th" sz="1500"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ใช้ </a:t>
            </a:r>
            <a:r>
              <a:rPr lang="th-th" sz="1500" b="1"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กล่องโปรดบอกเราว่าคุณต้องการทำอะไร</a:t>
            </a:r>
            <a:r>
              <a:rPr lang="th-th" sz="1500"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 เพื่อเรียนรู้เพิ่มเติม </a:t>
            </a:r>
          </a:p>
          <a:p>
            <a:pPr rtl="0"/>
            <a:r>
              <a:rPr lang="th-th" sz="1500"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เกี่ยวกับทุกอย่างที่คุณสามารถทำได้ใน Outlook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605" y="189812"/>
            <a:ext cx="1274758" cy="129618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67" y="1396632"/>
            <a:ext cx="6647339" cy="4255144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353144" y="2884598"/>
            <a:ext cx="918766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th-th" sz="100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พิมพ์การดำเนินการ</a:t>
            </a:r>
          </a:p>
          <a:p>
            <a:pPr rtl="0"/>
            <a:r>
              <a:rPr lang="th-th" sz="100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ตัวอย่างเช่น </a:t>
            </a:r>
            <a:r>
              <a:rPr lang="th-th" sz="1000" b="1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ยังไม่ได้อ่าน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6351440" y="4040163"/>
            <a:ext cx="124425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th-th" sz="1000" dirty="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แล้วเลือกหนึ่งในผลลัพธ์การค้นหา หรือเลือก </a:t>
            </a:r>
            <a:r>
              <a:rPr lang="th-th" sz="1000" b="1" dirty="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ขอความช่วยเหลือ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5961140" y="2161148"/>
            <a:ext cx="2330807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th-th" sz="100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ขั้นตอนการดำเนินการ </a:t>
            </a:r>
          </a:p>
          <a:p>
            <a:pPr rtl="0"/>
            <a:r>
              <a:rPr lang="th-th" sz="100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และวิดีโอ: </a:t>
            </a:r>
          </a:p>
          <a:p>
            <a:pPr rtl="0"/>
            <a:r>
              <a:rPr lang="th-th" sz="1000">
                <a:solidFill>
                  <a:srgbClr val="315D99"/>
                </a:solidFill>
                <a:latin typeface="Leelawadee UI" panose="020B0502040204020203" pitchFamily="34" charset="-34"/>
                <a:ea typeface="Segoe Pro Display" charset="0"/>
                <a:cs typeface="Leelawadee UI" panose="020B0502040204020203" pitchFamily="34" charset="-34"/>
              </a:rPr>
              <a:t>aka.ms/outlooktellme</a:t>
            </a:r>
            <a:endParaRPr lang="en-US" sz="1000" dirty="0">
              <a:solidFill>
                <a:srgbClr val="315D99"/>
              </a:solidFill>
              <a:latin typeface="Leelawadee UI" panose="020B0502040204020203" pitchFamily="34" charset="-34"/>
              <a:ea typeface="Segoe Pro Display" charset="0"/>
              <a:cs typeface="Leelawadee UI" panose="020B0502040204020203" pitchFamily="34" charset="-34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9487" y="1527262"/>
            <a:ext cx="546100" cy="5461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888" y="270101"/>
            <a:ext cx="414824" cy="414824"/>
          </a:xfrm>
          <a:prstGeom prst="rect">
            <a:avLst/>
          </a:prstGeom>
        </p:spPr>
      </p:pic>
      <p:pic>
        <p:nvPicPr>
          <p:cNvPr id="19" name="Picture 1">
            <a:extLst>
              <a:ext uri="{FF2B5EF4-FFF2-40B4-BE49-F238E27FC236}">
                <a16:creationId xmlns:a16="http://schemas.microsoft.com/office/drawing/2014/main" id="{1F22ED86-0434-4D38-A5CB-94433E597A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9100" y="3777979"/>
            <a:ext cx="1684379" cy="36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205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F46917140D694AAEAF39165F579555" ma:contentTypeVersion="10" ma:contentTypeDescription="Create a new document." ma:contentTypeScope="" ma:versionID="6f1e7b6f0b0d35ced780d0a55ee4053f">
  <xsd:schema xmlns:xsd="http://www.w3.org/2001/XMLSchema" xmlns:xs="http://www.w3.org/2001/XMLSchema" xmlns:p="http://schemas.microsoft.com/office/2006/metadata/properties" xmlns:ns1="http://schemas.microsoft.com/sharepoint/v3" xmlns:ns2="876de33e-aaa5-4507-9b92-b84e676ded0d" xmlns:ns3="9a0666c7-4cba-45e4-bb78-1ed48d50e5d1" xmlns:ns4="10dd7f8a-f247-48ee-8534-441ce336aea6" targetNamespace="http://schemas.microsoft.com/office/2006/metadata/properties" ma:root="true" ma:fieldsID="896d2b523964b19186340351f2b60ad5" ns1:_="" ns2:_="" ns3:_="" ns4:_="">
    <xsd:import namespace="http://schemas.microsoft.com/sharepoint/v3"/>
    <xsd:import namespace="876de33e-aaa5-4507-9b92-b84e676ded0d"/>
    <xsd:import namespace="9a0666c7-4cba-45e4-bb78-1ed48d50e5d1"/>
    <xsd:import namespace="10dd7f8a-f247-48ee-8534-441ce336aea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666c7-4cba-45e4-bb78-1ed48d50e5d1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d7f8a-f247-48ee-8534-441ce336ae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EFE3FC-FA51-4BFD-8881-385B7FC66852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76de33e-aaa5-4507-9b92-b84e676ded0d"/>
    <ds:schemaRef ds:uri="http://purl.org/dc/elements/1.1/"/>
    <ds:schemaRef ds:uri="http://schemas.microsoft.com/office/2006/metadata/properties"/>
    <ds:schemaRef ds:uri="http://schemas.microsoft.com/sharepoint/v3"/>
    <ds:schemaRef ds:uri="10dd7f8a-f247-48ee-8534-441ce336aea6"/>
    <ds:schemaRef ds:uri="http://purl.org/dc/terms/"/>
    <ds:schemaRef ds:uri="9a0666c7-4cba-45e4-bb78-1ed48d50e5d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3FA9B8D-5FC1-4BE0-97A0-C558307AFE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21AA4B-EC41-4FB4-B03A-FB1D6E73E8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76de33e-aaa5-4507-9b92-b84e676ded0d"/>
    <ds:schemaRef ds:uri="9a0666c7-4cba-45e4-bb78-1ed48d50e5d1"/>
    <ds:schemaRef ds:uri="10dd7f8a-f247-48ee-8534-441ce336ae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349</Words>
  <PresentationFormat>Custom</PresentationFormat>
  <Paragraphs>55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Angsana New</vt:lpstr>
      <vt:lpstr>Cordia New</vt:lpstr>
      <vt:lpstr>Segoe Pro Display</vt:lpstr>
      <vt:lpstr>Segoe Pro Display Light</vt:lpstr>
      <vt:lpstr>Arial</vt:lpstr>
      <vt:lpstr>Calibri</vt:lpstr>
      <vt:lpstr>Calibri Light</vt:lpstr>
      <vt:lpstr>Leelawadee UI</vt:lpstr>
      <vt:lpstr>Segoe Pro</vt:lpstr>
      <vt:lpstr>Segoe Pro SemiLight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2017-09-14T06:57:53Z</dcterms:created>
  <dcterms:modified xsi:type="dcterms:W3CDTF">2017-09-21T08:43:10Z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0x010100D9F46917140D694AAEAF39165F579555</vt:lpwstr>
  </property>
</Properties>
</file>