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7"/>
  </p:notesMasterIdLst>
  <p:sldIdLst>
    <p:sldId id="256" r:id="rId5"/>
    <p:sldId id="257" r:id="rId6"/>
  </p:sldIdLst>
  <p:sldSz cx="7772400" cy="10058400"/>
  <p:notesSz cx="6858000" cy="9144000"/>
  <p:custDataLst>
    <p:tags r:id="rId8"/>
  </p:custDataLst>
  <p:defaultTextStyle>
    <a:defPPr rtl="0"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2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5D99"/>
    <a:srgbClr val="D24726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72"/>
  </p:normalViewPr>
  <p:slideViewPr>
    <p:cSldViewPr snapToGrid="0" snapToObjects="1">
      <p:cViewPr varScale="1">
        <p:scale>
          <a:sx n="90" d="100"/>
          <a:sy n="90" d="100"/>
        </p:scale>
        <p:origin x="2580" y="66"/>
      </p:cViewPr>
      <p:guideLst>
        <p:guide orient="horz" pos="3168"/>
        <p:guide pos="2448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rs"/>
              <a:t>Edit Master text styles</a:t>
            </a:r>
          </a:p>
          <a:p>
            <a:pPr lvl="1" rtl="0"/>
            <a:r>
              <a:rPr lang="sr-latn-rs"/>
              <a:t>Second level</a:t>
            </a:r>
          </a:p>
          <a:p>
            <a:pPr lvl="2" rtl="0"/>
            <a:r>
              <a:rPr lang="sr-latn-rs"/>
              <a:t>Third level</a:t>
            </a:r>
          </a:p>
          <a:p>
            <a:pPr lvl="3" rtl="0"/>
            <a:r>
              <a:rPr lang="sr-latn-rs"/>
              <a:t>Fourth level</a:t>
            </a:r>
          </a:p>
          <a:p>
            <a:pPr lvl="4" rtl="0"/>
            <a:r>
              <a:rPr lang="sr-latn-r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08EC22-F038-4864-8326-76F8D6614F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3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36788" y="1143000"/>
            <a:ext cx="23844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33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08EC22-F038-4864-8326-76F8D6614FE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9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rtlCol="0" anchor="b"/>
          <a:lstStyle>
            <a:lvl1pPr algn="ctr">
              <a:defRPr sz="5100"/>
            </a:lvl1pPr>
          </a:lstStyle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 rtlCol="0"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pPr rtl="0"/>
            <a:r>
              <a:rPr lang="sr-latn-rs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rtlCol="0" anchor="b"/>
          <a:lstStyle>
            <a:lvl1pPr>
              <a:defRPr sz="5100"/>
            </a:lvl1pPr>
          </a:lstStyle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 rtlCol="0"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rtlCol="0"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 rtlCol="0"/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 rtlCol="0"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rtlCol="0" anchor="b"/>
          <a:lstStyle>
            <a:lvl1pPr>
              <a:defRPr sz="2720"/>
            </a:lvl1pPr>
          </a:lstStyle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rtlCol="0"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pPr rtl="0"/>
            <a:r>
              <a:rPr lang="sr-latn-rs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 rtlCol="0"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 rtl="0"/>
            <a:r>
              <a:rPr lang="sr-latn-rs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it-IT"/>
              <a:t>14/09/2017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rs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rs"/>
              <a:t>Fare clic per modificare gli stili del testo dello schema</a:t>
            </a:r>
          </a:p>
          <a:p>
            <a:pPr lvl="1" rtl="0"/>
            <a:r>
              <a:rPr lang="sr-latn-rs"/>
              <a:t>Secondo livello</a:t>
            </a:r>
          </a:p>
          <a:p>
            <a:pPr lvl="2" rtl="0"/>
            <a:r>
              <a:rPr lang="sr-latn-rs"/>
              <a:t>Terzo livello</a:t>
            </a:r>
          </a:p>
          <a:p>
            <a:pPr lvl="3" rtl="0"/>
            <a:r>
              <a:rPr lang="sr-latn-rs"/>
              <a:t>Quarto livello</a:t>
            </a:r>
          </a:p>
          <a:p>
            <a:pPr lvl="4" rtl="0"/>
            <a:r>
              <a:rPr lang="sr-latn-rs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it-IT"/>
              <a:t>14/09/2017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0420942-0C1D-C342-8146-AAA4F3CAD5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4823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u="none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7772400" cy="9850348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0" name="Rettangolo 9"/>
          <p:cNvSpPr/>
          <p:nvPr/>
        </p:nvSpPr>
        <p:spPr>
          <a:xfrm>
            <a:off x="0" y="5118862"/>
            <a:ext cx="7772400" cy="4939538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050" y="5185494"/>
            <a:ext cx="7772400" cy="6056931"/>
          </a:xfrm>
          <a:prstGeom prst="rect">
            <a:avLst/>
          </a:prstGeom>
          <a:ln>
            <a:noFill/>
          </a:ln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022" y="417815"/>
            <a:ext cx="1422400" cy="304800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1527231" y="842816"/>
            <a:ext cx="6015519" cy="64633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r-latn-rs" sz="36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Organizovano </a:t>
            </a:r>
          </a:p>
        </p:txBody>
      </p:sp>
      <p:sp>
        <p:nvSpPr>
          <p:cNvPr id="8" name="Rettangolo 7"/>
          <p:cNvSpPr/>
          <p:nvPr/>
        </p:nvSpPr>
        <p:spPr>
          <a:xfrm>
            <a:off x="2414264" y="1409045"/>
            <a:ext cx="5377186" cy="8925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r-latn-rs" sz="5200" dirty="0">
                <a:solidFill>
                  <a:schemeClr val="bg1"/>
                </a:solidFill>
                <a:latin typeface="Segoe Pro Display Light" charset="0"/>
                <a:ea typeface="Segoe Pro Display Light" charset="0"/>
                <a:cs typeface="Segoe Pro Display Light" charset="0"/>
              </a:rPr>
              <a:t>prijemno sanduče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7150" y="5010150"/>
            <a:ext cx="38100" cy="381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7985" y="1502258"/>
            <a:ext cx="7673818" cy="3590023"/>
          </a:xfrm>
          <a:prstGeom prst="rect">
            <a:avLst/>
          </a:prstGeom>
        </p:spPr>
      </p:pic>
      <p:sp>
        <p:nvSpPr>
          <p:cNvPr id="29" name="Rettangolo 28"/>
          <p:cNvSpPr/>
          <p:nvPr/>
        </p:nvSpPr>
        <p:spPr>
          <a:xfrm>
            <a:off x="4831773" y="5717512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r-latn-r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Skratite duge nizove e-poruka jednim klikom. Čišćenje briše poruke koje ste već pročitali ako sledeća poruka u nizu ima isti sadržaj. Izaberite stavku „</a:t>
            </a:r>
            <a:r>
              <a:rPr lang="sr-latn-rs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Čišćenje</a:t>
            </a:r>
            <a:r>
              <a:rPr lang="sr-latn-r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“ u grupi „</a:t>
            </a:r>
            <a:r>
              <a:rPr lang="sr-latn-rs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Brisanje</a:t>
            </a:r>
            <a:r>
              <a:rPr lang="sr-latn-r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“ na traci.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2" name="Rettangolo 31"/>
          <p:cNvSpPr/>
          <p:nvPr/>
        </p:nvSpPr>
        <p:spPr>
          <a:xfrm>
            <a:off x="457202" y="8399601"/>
            <a:ext cx="2547255" cy="13234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r-latn-r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Da biste odmah sprečili sve buduće poruke u razgovoru da se nagomilavaju u prijemnom sandučetu, izaberite jednu od poruka, a zatim izaberite stavku „</a:t>
            </a:r>
            <a:r>
              <a:rPr lang="sr-latn-r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Zanemari razgovor</a:t>
            </a:r>
            <a:r>
              <a:rPr lang="sr-latn-r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“ u grupi „</a:t>
            </a:r>
            <a:r>
              <a:rPr lang="sr-latn-r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Brisanje</a:t>
            </a:r>
            <a:r>
              <a:rPr lang="sr-latn-r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“ na traci. Sve postojeće poruke i sve buduće poruke u tom razgovoru šalju se u fasciklu „</a:t>
            </a:r>
            <a:r>
              <a:rPr lang="sr-latn-rs" sz="1000" b="1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Izbrisane stavke</a:t>
            </a:r>
            <a:r>
              <a:rPr lang="sr-latn-rs" sz="1000" dirty="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“.</a:t>
            </a:r>
            <a:endParaRPr lang="en-US" sz="1000" dirty="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1199222" y="5205469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Čišćenje fascikle</a:t>
            </a:r>
          </a:p>
        </p:txBody>
      </p:sp>
      <p:sp>
        <p:nvSpPr>
          <p:cNvPr id="36" name="Rettangolo 35"/>
          <p:cNvSpPr/>
          <p:nvPr/>
        </p:nvSpPr>
        <p:spPr>
          <a:xfrm>
            <a:off x="3758502" y="71482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Zanemarivanje razgovora</a:t>
            </a:r>
          </a:p>
        </p:txBody>
      </p:sp>
    </p:spTree>
    <p:extLst>
      <p:ext uri="{BB962C8B-B14F-4D97-AF65-F5344CB8AC3E}">
        <p14:creationId xmlns:p14="http://schemas.microsoft.com/office/powerpoint/2010/main" val="1008421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/>
          <p:nvPr/>
        </p:nvSpPr>
        <p:spPr>
          <a:xfrm>
            <a:off x="2" y="0"/>
            <a:ext cx="7772399" cy="9960666"/>
          </a:xfrm>
          <a:prstGeom prst="rect">
            <a:avLst/>
          </a:prstGeom>
          <a:solidFill>
            <a:srgbClr val="E6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5472" y="359468"/>
            <a:ext cx="7221681" cy="5098153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0" y="5743254"/>
            <a:ext cx="7772400" cy="4315146"/>
          </a:xfrm>
          <a:prstGeom prst="rect">
            <a:avLst/>
          </a:prstGeom>
          <a:solidFill>
            <a:srgbClr val="315D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35295" y="6512316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1700" i="1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Pogledajte još saveta, video zapisa i obuka</a:t>
            </a:r>
          </a:p>
        </p:txBody>
      </p:sp>
      <p:sp>
        <p:nvSpPr>
          <p:cNvPr id="7" name="Rettangolo 6"/>
          <p:cNvSpPr/>
          <p:nvPr/>
        </p:nvSpPr>
        <p:spPr>
          <a:xfrm>
            <a:off x="598713" y="7059364"/>
            <a:ext cx="70866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3700" b="1" i="1" dirty="0">
                <a:solidFill>
                  <a:schemeClr val="bg1"/>
                </a:solidFill>
                <a:latin typeface="Segoe Pro" charset="0"/>
                <a:ea typeface="Segoe Pro" charset="0"/>
                <a:cs typeface="Segoe Pro" charset="0"/>
              </a:rPr>
              <a:t>Posetite sajt aka.ms/officetips</a:t>
            </a:r>
          </a:p>
        </p:txBody>
      </p:sp>
      <p:sp>
        <p:nvSpPr>
          <p:cNvPr id="8" name="Rettangolo 7"/>
          <p:cNvSpPr/>
          <p:nvPr/>
        </p:nvSpPr>
        <p:spPr>
          <a:xfrm>
            <a:off x="1135295" y="7921357"/>
            <a:ext cx="601551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sr-latn-rs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Ovi utisci pri radu dostupni su u programu Outlook 2016 i Outlook za Office 365. </a:t>
            </a:r>
          </a:p>
          <a:p>
            <a:pPr algn="ctr" rtl="0"/>
            <a:endParaRPr lang="en-US" sz="1700" dirty="0">
              <a:solidFill>
                <a:schemeClr val="bg1"/>
              </a:solidFill>
              <a:latin typeface="Segoe Pro SemiLight" charset="0"/>
              <a:ea typeface="Segoe Pro SemiLight" charset="0"/>
              <a:cs typeface="Segoe Pro SemiLight" charset="0"/>
            </a:endParaRPr>
          </a:p>
          <a:p>
            <a:pPr algn="ctr" rtl="0"/>
            <a:r>
              <a:rPr lang="sr-latn-rs" sz="1700">
                <a:solidFill>
                  <a:schemeClr val="bg1"/>
                </a:solidFill>
                <a:latin typeface="Segoe Pro SemiLight" charset="0"/>
                <a:ea typeface="Segoe Pro SemiLight" charset="0"/>
                <a:cs typeface="Segoe Pro SemiLight" charset="0"/>
              </a:rPr>
              <a:t> 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7200" y="9288728"/>
            <a:ext cx="1778000" cy="381000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1135294" y="359468"/>
            <a:ext cx="60155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Arhiviranje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3514812" y="2666250"/>
            <a:ext cx="342631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sr-latn-rs" sz="17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Premeštanje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4806728" y="1077490"/>
            <a:ext cx="2306782" cy="70788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r>
              <a:rPr lang="sr-latn-r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Kliknite na dugme „</a:t>
            </a:r>
            <a:r>
              <a:rPr lang="sr-latn-rs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Arhiviraj</a:t>
            </a:r>
            <a:r>
              <a:rPr lang="sr-latn-r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“ da biste markiranu poruku ili razgovor premestili u fasciklu „</a:t>
            </a:r>
            <a:r>
              <a:rPr lang="sr-latn-rs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Arhiva</a:t>
            </a:r>
            <a:r>
              <a:rPr lang="sr-latn-r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“ programa Outlook. Odložite poruku za kasnije pomoću jednog klika. </a:t>
            </a:r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4831773" y="5717512"/>
            <a:ext cx="2306782" cy="2462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rtl="0"/>
            <a:endParaRPr lang="en-US" sz="1000">
              <a:latin typeface="Segoe Pro Display" charset="0"/>
              <a:ea typeface="Segoe Pro Display" charset="0"/>
              <a:cs typeface="Segoe Pro Display" charset="0"/>
            </a:endParaRPr>
          </a:p>
        </p:txBody>
      </p:sp>
      <p:sp>
        <p:nvSpPr>
          <p:cNvPr id="14" name="Rettangolo 13"/>
          <p:cNvSpPr/>
          <p:nvPr/>
        </p:nvSpPr>
        <p:spPr>
          <a:xfrm>
            <a:off x="400983" y="4090855"/>
            <a:ext cx="2306782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r" rtl="0"/>
            <a:r>
              <a:rPr lang="sr-latn-r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Napravite više fascikli da kako biste kategorizovali i skladištili poruke. Kliknite desnim tasterom miša na fasciklu „Prijemno sanduče“, a zatim izaberite stavku „</a:t>
            </a:r>
            <a:r>
              <a:rPr lang="sr-latn-rs" sz="1000" b="1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Nova fascikla</a:t>
            </a:r>
            <a:r>
              <a:rPr lang="sr-latn-rs" sz="1000">
                <a:solidFill>
                  <a:srgbClr val="315D99"/>
                </a:solidFill>
                <a:latin typeface="Segoe Pro Display" charset="0"/>
                <a:ea typeface="Segoe Pro Display" charset="0"/>
                <a:cs typeface="Segoe Pro Display" charset="0"/>
              </a:rPr>
              <a:t>“. Da biste premestili poruku, izaberite je na listi poruka, a zatim je prevucite i otpustite u odgovarajuću fasciklu. </a:t>
            </a:r>
          </a:p>
        </p:txBody>
      </p:sp>
    </p:spTree>
    <p:extLst>
      <p:ext uri="{BB962C8B-B14F-4D97-AF65-F5344CB8AC3E}">
        <p14:creationId xmlns:p14="http://schemas.microsoft.com/office/powerpoint/2010/main" val="6616406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/object&gt;&lt;object type=&quot;8&quot; unique_id=&quot;10008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248F2E-5A93-4129-BE54-9C0BA8909B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4D3B74-80BF-4E99-9F1F-561C67642B96}">
  <ds:schemaRefs>
    <ds:schemaRef ds:uri="876de33e-aaa5-4507-9b92-b84e676ded0d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0dd7f8a-f247-48ee-8534-441ce336aea6"/>
    <ds:schemaRef ds:uri="http://purl.org/dc/elements/1.1/"/>
    <ds:schemaRef ds:uri="9a0666c7-4cba-45e4-bb78-1ed48d50e5d1"/>
    <ds:schemaRef ds:uri="http://schemas.microsoft.com/sharepoint/v3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78A7052-6C53-4B40-86F4-5C80C7C032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1535</TotalTime>
  <Words>213</Words>
  <PresentationFormat>Custom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Segoe Pro</vt:lpstr>
      <vt:lpstr>Segoe Pro Display</vt:lpstr>
      <vt:lpstr>Segoe Pro Display Light</vt:lpstr>
      <vt:lpstr>Segoe Pro SemiLight</vt:lpstr>
      <vt:lpstr>Tema di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2017-09-12T06:37:10Z</dcterms:created>
  <dcterms:modified xsi:type="dcterms:W3CDTF">2017-09-19T13:47:35Z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