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77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noProof="0" dirty="0" smtClean="0"/>
              <a:t>Percentagem da Nota</a:t>
            </a:r>
            <a:endParaRPr lang="pt-PT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Percentagem da Nota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Atribuições Semanais</c:v>
                </c:pt>
                <c:pt idx="1">
                  <c:v>Projetos</c:v>
                </c:pt>
                <c:pt idx="2">
                  <c:v>Questionários</c:v>
                </c:pt>
                <c:pt idx="3">
                  <c:v>Exame Final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46186485790489"/>
          <c:y val="0.86474738276763019"/>
          <c:w val="0.85552624466876004"/>
          <c:h val="0.11711202766320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75F46C7D-8C5B-44B8-885B-72B553DFBDED}">
      <dgm:prSet phldrT="[Texto]"/>
      <dgm:spPr/>
      <dgm:t>
        <a:bodyPr/>
        <a:lstStyle/>
        <a:p>
          <a:r>
            <a:rPr lang="pt-PT" noProof="0" dirty="0"/>
            <a:t>Leitura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pt-PT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pt-PT"/>
        </a:p>
      </dgm:t>
    </dgm:pt>
    <dgm:pt modelId="{9804C411-831F-4DA6-8B1B-9C583352CE3D}">
      <dgm:prSet phldrT="[Texto]"/>
      <dgm:spPr/>
      <dgm:t>
        <a:bodyPr/>
        <a:lstStyle/>
        <a:p>
          <a:r>
            <a:rPr lang="pt-PT" noProof="0" dirty="0"/>
            <a:t>Livros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pt-PT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pt-PT"/>
        </a:p>
      </dgm:t>
    </dgm:pt>
    <dgm:pt modelId="{389C0EFA-19BF-411D-A158-4A1EE8E2C12E}">
      <dgm:prSet phldrT="[Texto]"/>
      <dgm:spPr/>
      <dgm:t>
        <a:bodyPr/>
        <a:lstStyle/>
        <a:p>
          <a:r>
            <a:rPr lang="pt-PT" noProof="0" dirty="0"/>
            <a:t>Artigos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pt-PT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pt-PT"/>
        </a:p>
      </dgm:t>
    </dgm:pt>
    <dgm:pt modelId="{C8FCE1D5-0013-443B-BA52-E4A60EA3FE6D}">
      <dgm:prSet phldrT="[Texto]"/>
      <dgm:spPr/>
      <dgm:t>
        <a:bodyPr/>
        <a:lstStyle/>
        <a:p>
          <a:r>
            <a:rPr lang="pt-PT" noProof="0" dirty="0"/>
            <a:t>Projeto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pt-PT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pt-PT"/>
        </a:p>
      </dgm:t>
    </dgm:pt>
    <dgm:pt modelId="{4F09627D-7E88-4601-93C1-4E2BFE4319F2}">
      <dgm:prSet phldrT="[Texto]"/>
      <dgm:spPr/>
      <dgm:t>
        <a:bodyPr/>
        <a:lstStyle/>
        <a:p>
          <a:r>
            <a:rPr lang="pt-PT" noProof="0" dirty="0"/>
            <a:t>Consumíveis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pt-PT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pt-PT"/>
        </a:p>
      </dgm:t>
    </dgm:pt>
    <dgm:pt modelId="{4E8F3B2F-F18D-4487-BD67-41CFB087905E}">
      <dgm:prSet phldrT="[Texto]"/>
      <dgm:spPr/>
      <dgm:t>
        <a:bodyPr/>
        <a:lstStyle/>
        <a:p>
          <a:r>
            <a:rPr lang="pt-PT" noProof="0" dirty="0"/>
            <a:t>Outros materiais de projeto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pt-PT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pt-PT"/>
        </a:p>
      </dgm:t>
    </dgm:pt>
    <dgm:pt modelId="{6A8A74D4-03D1-4937-B8C8-7B38C7EA0260}">
      <dgm:prSet phldrT="[Texto]"/>
      <dgm:spPr/>
      <dgm:t>
        <a:bodyPr/>
        <a:lstStyle/>
        <a:p>
          <a:r>
            <a:rPr lang="pt-PT" noProof="0" dirty="0"/>
            <a:t>Tecnologia/Ferramentas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pt-PT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pt-PT"/>
        </a:p>
      </dgm:t>
    </dgm:pt>
    <dgm:pt modelId="{13FC20E3-24F3-4E43-BA2C-BFEA9A5E6181}">
      <dgm:prSet phldrT="[Texto]"/>
      <dgm:spPr/>
      <dgm:t>
        <a:bodyPr/>
        <a:lstStyle/>
        <a:p>
          <a:r>
            <a:rPr lang="pt-PT" noProof="0" dirty="0"/>
            <a:t>Software e hardware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pt-PT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pt-PT"/>
        </a:p>
      </dgm:t>
    </dgm:pt>
    <dgm:pt modelId="{09A103DB-070E-45E2-85EE-FB5E3CD7CAD5}">
      <dgm:prSet phldrT="[Texto]"/>
      <dgm:spPr/>
      <dgm:t>
        <a:bodyPr/>
        <a:lstStyle/>
        <a:p>
          <a:r>
            <a:rPr lang="pt-PT" noProof="0" dirty="0"/>
            <a:t>Web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pt-PT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pt-PT"/>
        </a:p>
      </dgm:t>
    </dgm:pt>
    <dgm:pt modelId="{AB81C759-98AF-444D-BABC-17F825693088}">
      <dgm:prSet phldrT="[Texto]"/>
      <dgm:spPr/>
      <dgm:t>
        <a:bodyPr/>
        <a:lstStyle/>
        <a:p>
          <a:r>
            <a:rPr lang="pt-PT" noProof="0" dirty="0"/>
            <a:t>Outro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pt-PT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pt-PT"/>
        </a:p>
      </dgm:t>
    </dgm:pt>
    <dgm:pt modelId="{D06C39EA-88FF-491A-A601-2B59DC71888A}">
      <dgm:prSet phldrT="[Texto]"/>
      <dgm:spPr/>
      <dgm:t>
        <a:bodyPr/>
        <a:lstStyle/>
        <a:p>
          <a:r>
            <a:rPr lang="pt-PT" noProof="0" dirty="0"/>
            <a:t>Equipamento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pt-PT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pt-PT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1DF2E0B-F034-409C-97BE-B1E077D0166A}">
      <dgm:prSet phldrT="[Texto]"/>
      <dgm:spPr/>
      <dgm:t>
        <a:bodyPr/>
        <a:lstStyle/>
        <a:p>
          <a:r>
            <a:rPr lang="pt-PT" noProof="0" dirty="0"/>
            <a:t>Ferramentas de Web e Software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pt-PT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pt-PT"/>
        </a:p>
      </dgm:t>
    </dgm:pt>
    <dgm:pt modelId="{9FA67F5C-A2B3-4A17-AA93-5C0AD273B2D5}">
      <dgm:prSet phldrT="[Texto]"/>
      <dgm:spPr/>
      <dgm:t>
        <a:bodyPr/>
        <a:lstStyle/>
        <a:p>
          <a:r>
            <a:rPr lang="pt-PT" noProof="0" dirty="0"/>
            <a:t>Web site de turma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pt-PT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pt-PT"/>
        </a:p>
      </dgm:t>
    </dgm:pt>
    <dgm:pt modelId="{452B5EB4-6ED7-4FA8-A7C4-5C3301C82707}">
      <dgm:prSet phldrT="[Texto]"/>
      <dgm:spPr/>
      <dgm:t>
        <a:bodyPr/>
        <a:lstStyle/>
        <a:p>
          <a:r>
            <a:rPr lang="pt-PT" noProof="0" dirty="0"/>
            <a:t>Móvel/Outras aplicações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pt-PT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pt-PT"/>
        </a:p>
      </dgm:t>
    </dgm:pt>
    <dgm:pt modelId="{911EC251-C7E4-4814-90D4-8D36FE8DEC24}">
      <dgm:prSet phldrT="[Texto]"/>
      <dgm:spPr/>
      <dgm:t>
        <a:bodyPr/>
        <a:lstStyle/>
        <a:p>
          <a:r>
            <a:rPr lang="pt-PT" noProof="0" dirty="0"/>
            <a:t>Redes Sociais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pt-PT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pt-PT"/>
        </a:p>
      </dgm:t>
    </dgm:pt>
    <dgm:pt modelId="{BAFD4250-3194-435C-9DB9-26F654B5C03A}">
      <dgm:prSet phldrT="[Texto]"/>
      <dgm:spPr/>
      <dgm:t>
        <a:bodyPr/>
        <a:lstStyle/>
        <a:p>
          <a:r>
            <a:rPr lang="pt-PT" noProof="0" dirty="0" err="1"/>
            <a:t>Twitter</a:t>
          </a:r>
          <a:endParaRPr lang="pt-PT" noProof="0" dirty="0"/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pt-PT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pt-PT"/>
        </a:p>
      </dgm:t>
    </dgm:pt>
    <dgm:pt modelId="{39865F2F-A0A2-4069-A0A8-DBD105077B60}">
      <dgm:prSet phldrT="[Texto]"/>
      <dgm:spPr/>
      <dgm:t>
        <a:bodyPr/>
        <a:lstStyle/>
        <a:p>
          <a:r>
            <a:rPr lang="pt-PT" noProof="0" dirty="0" err="1"/>
            <a:t>Facebook</a:t>
          </a:r>
          <a:endParaRPr lang="pt-PT" noProof="0" dirty="0"/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pt-PT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pt-PT"/>
        </a:p>
      </dgm:t>
    </dgm:pt>
    <dgm:pt modelId="{3685198B-5321-4885-BEE2-2A3D6DA5B4A6}">
      <dgm:prSet phldrT="[Texto]"/>
      <dgm:spPr/>
      <dgm:t>
        <a:bodyPr/>
        <a:lstStyle/>
        <a:p>
          <a:r>
            <a:rPr lang="pt-PT" noProof="0" dirty="0"/>
            <a:t>Laboratórios, Grupos de Estudo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pt-PT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pt-PT"/>
        </a:p>
      </dgm:t>
    </dgm:pt>
    <dgm:pt modelId="{F2B8E16F-5F5A-4339-B42D-A1EA3A873A66}">
      <dgm:prSet phldrT="[Texto]"/>
      <dgm:spPr/>
      <dgm:t>
        <a:bodyPr/>
        <a:lstStyle/>
        <a:p>
          <a:r>
            <a:rPr lang="pt-PT" noProof="0" dirty="0"/>
            <a:t>Laboratórios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pt-PT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pt-PT"/>
        </a:p>
      </dgm:t>
    </dgm:pt>
    <dgm:pt modelId="{E25008CC-3EBF-4262-B825-01A46F1E088F}">
      <dgm:prSet phldrT="[Texto]"/>
      <dgm:spPr/>
      <dgm:t>
        <a:bodyPr/>
        <a:lstStyle/>
        <a:p>
          <a:r>
            <a:rPr lang="pt-PT" noProof="0" dirty="0"/>
            <a:t>Grupos de estudo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pt-PT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pt-PT"/>
        </a:p>
      </dgm:t>
    </dgm:pt>
    <dgm:pt modelId="{C22B14A1-CEB5-4C85-A079-329A0D631FC4}">
      <dgm:prSet phldrT="[Texto]"/>
      <dgm:spPr/>
      <dgm:t>
        <a:bodyPr/>
        <a:lstStyle/>
        <a:p>
          <a:r>
            <a:rPr lang="pt-PT" noProof="0" dirty="0"/>
            <a:t>Outro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pt-PT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pt-PT"/>
        </a:p>
      </dgm:t>
    </dgm:pt>
    <dgm:pt modelId="{D7533782-3A8A-442A-9F24-8DC26FC5B3E3}">
      <dgm:prSet phldrT="[Texto]"/>
      <dgm:spPr/>
      <dgm:t>
        <a:bodyPr/>
        <a:lstStyle/>
        <a:p>
          <a:r>
            <a:rPr lang="pt-PT" noProof="0" dirty="0"/>
            <a:t>Ferramentas de colaboração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pt-PT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pt-PT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pt-PT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pt-PT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pt-PT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pt-PT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pt-PT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pt-PT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7D1E1409-B4D1-4074-90A1-337E7AFD5784}">
      <dgm:prSet phldrT="[Texto]"/>
      <dgm:spPr/>
      <dgm:t>
        <a:bodyPr/>
        <a:lstStyle/>
        <a:p>
          <a:r>
            <a:rPr lang="pt-PT" noProof="0" dirty="0"/>
            <a:t>E-mail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pt-PT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pt-PT"/>
        </a:p>
      </dgm:t>
    </dgm:pt>
    <dgm:pt modelId="{13EF7743-F837-4C14-ABD5-BECC83A95EAC}">
      <dgm:prSet phldrT="[Texto]"/>
      <dgm:spPr/>
      <dgm:t>
        <a:bodyPr/>
        <a:lstStyle/>
        <a:p>
          <a:r>
            <a:rPr lang="pt-PT" noProof="0" dirty="0"/>
            <a:t>Telefone do Escritório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pt-PT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pt-PT"/>
        </a:p>
      </dgm:t>
    </dgm:pt>
    <dgm:pt modelId="{5D68DDC3-675B-4FA3-BF42-6CEC3951F4B2}">
      <dgm:prSet phldrT="[Texto]"/>
      <dgm:spPr/>
      <dgm:t>
        <a:bodyPr/>
        <a:lstStyle/>
        <a:p>
          <a:r>
            <a:rPr lang="pt-PT" noProof="0" dirty="0"/>
            <a:t>Horário de expediente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pt-PT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pt-PT"/>
        </a:p>
      </dgm:t>
    </dgm:pt>
    <dgm:pt modelId="{BD6099BC-12AC-4D40-A8D4-95F72DBC6085}">
      <dgm:prSet phldrT="[Texto]"/>
      <dgm:spPr/>
      <dgm:t>
        <a:bodyPr/>
        <a:lstStyle/>
        <a:p>
          <a:r>
            <a:rPr lang="pt-PT" noProof="0" dirty="0"/>
            <a:t>Página Web do Instrutor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pt-PT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pt-PT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E574AC39-44E6-425E-AF49-CF7D189F346F}" type="datetimeFigureOut">
              <a:rPr lang="pt-PT" smtClean="0"/>
              <a:t>21/01/2014</a:t>
            </a:fld>
            <a:endParaRPr lang="pt-PT" dirty="0"/>
          </a:p>
        </p:txBody>
      </p:sp>
      <p:sp>
        <p:nvSpPr>
          <p:cNvPr id="4" name="Marcador de Posição de Rodapé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5" name="Marcador de Posição de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6320F472-929B-459B-8D82-2FABCC5B32A0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pt-PT" sz="1200"/>
            </a:lvl1pPr>
          </a:lstStyle>
          <a:p>
            <a:fld id="{DF2775BC-6312-42C7-B7C5-EA6783C2D9CA}" type="datetimeFigureOut">
              <a:rPr lang="pt-PT"/>
              <a:t>21/01/2014</a:t>
            </a:fld>
            <a:endParaRPr lang="pt-PT" dirty="0"/>
          </a:p>
        </p:txBody>
      </p:sp>
      <p:sp>
        <p:nvSpPr>
          <p:cNvPr id="4" name="Marcador de Posição de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pt-PT" dirty="0"/>
          </a:p>
        </p:txBody>
      </p:sp>
      <p:sp>
        <p:nvSpPr>
          <p:cNvPr id="5" name="Marcador de Posição das Nota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e Rodapé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7" name="Marcador de Posição de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pt-PT" sz="1200"/>
            </a:lvl1pPr>
          </a:lstStyle>
          <a:p>
            <a:fld id="{67F715A1-4ADC-44E0-9587-804FF39D6B2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as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e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pt-PT" smtClean="0"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9379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pt-PT" sz="7200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pt-PT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/>
              <a:t>Faça clique para editar o estilo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pt-PT" sz="2400" b="0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Imagem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pt-PT" sz="16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 dirty="0"/>
              <a:t>Clique no ícone para adicionar imagem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pt-PT" sz="12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6" name="Marcador de Posição de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e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pt-PT" sz="4800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PT" sz="18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pt-PT" sz="4800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0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PT" sz="18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14" name="Marcador de Posição de Texto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11" name="Caixa de Texto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algn="r" latinLnBrk="0">
              <a:defRPr lang="pt-P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PT" dirty="0"/>
              <a:t>"</a:t>
            </a:r>
          </a:p>
        </p:txBody>
      </p:sp>
      <p:sp>
        <p:nvSpPr>
          <p:cNvPr id="13" name="Caixa de Texto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algn="r" latinLnBrk="0">
              <a:defRPr lang="pt-P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PT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rtão com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pt-PT" sz="4000" b="0" cap="none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pt-PT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de Cartão com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pt-PT" sz="4800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11" name="Caixa de Texto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algn="r" latinLnBrk="0">
              <a:defRPr lang="pt-P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PT" dirty="0"/>
              <a:t>"</a:t>
            </a:r>
          </a:p>
        </p:txBody>
      </p:sp>
      <p:sp>
        <p:nvSpPr>
          <p:cNvPr id="14" name="Caixa de Texto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algn="r" latinLnBrk="0">
              <a:defRPr lang="pt-P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PT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pt-PT" sz="4800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0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18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13" name="Marcador de Posição de Texto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pt-PT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PT" sz="4000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P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P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14" name="Marcador de Posição de Texto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P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cxnSp>
        <p:nvCxnSpPr>
          <p:cNvPr id="17" name="Conexão Reta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ta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Marcador de Posição de Texto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1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19" name="Marcador de Posição de Texto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1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20" name="Marcador de Posição de Texto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1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7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4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com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PT" sz="4000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P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P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14" name="Marcador de Posição de Texto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P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22" name="Marcador de Posição de Texto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1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23" name="Marcador de Posição de Texto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1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24" name="Marcador de Posição de Texto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1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29" name="Marcador de Posição de Imagem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pt-PT" sz="16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 dirty="0"/>
              <a:t>Clique no ícone para adicionar imagem</a:t>
            </a:r>
          </a:p>
        </p:txBody>
      </p:sp>
      <p:sp>
        <p:nvSpPr>
          <p:cNvPr id="30" name="Marcador de Posição de Imagem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pt-PT" sz="16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 dirty="0"/>
              <a:t>Clique no ícone para adicionar imagem</a:t>
            </a:r>
          </a:p>
        </p:txBody>
      </p:sp>
      <p:sp>
        <p:nvSpPr>
          <p:cNvPr id="31" name="Marcador de Posição de Imagem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pt-PT" sz="16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 dirty="0"/>
              <a:t>Clique no ícone para adicionar imagem</a:t>
            </a:r>
          </a:p>
        </p:txBody>
      </p:sp>
      <p:cxnSp>
        <p:nvCxnSpPr>
          <p:cNvPr id="17" name="Conexão Reta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ta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4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e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pt-PT" sz="4000" b="0" cap="none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pt-PT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pt-PT" sz="1800"/>
            </a:lvl1pPr>
            <a:lvl2pPr latinLnBrk="0">
              <a:defRPr lang="pt-PT" sz="1600"/>
            </a:lvl2pPr>
            <a:lvl3pPr latinLnBrk="0">
              <a:defRPr lang="pt-PT" sz="1400"/>
            </a:lvl3pPr>
            <a:lvl4pPr latinLnBrk="0">
              <a:defRPr lang="pt-PT" sz="1200"/>
            </a:lvl4pPr>
            <a:lvl5pPr latinLnBrk="0">
              <a:defRPr lang="pt-PT" sz="1200"/>
            </a:lvl5pPr>
            <a:lvl6pPr latinLnBrk="0">
              <a:defRPr lang="pt-PT" sz="1200"/>
            </a:lvl6pPr>
            <a:lvl7pPr latinLnBrk="0">
              <a:defRPr lang="pt-PT" sz="1200"/>
            </a:lvl7pPr>
            <a:lvl8pPr latinLnBrk="0">
              <a:defRPr lang="pt-PT" sz="1200"/>
            </a:lvl8pPr>
            <a:lvl9pPr latinLnBrk="0">
              <a:defRPr lang="pt-PT" sz="12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pt-PT" sz="1800"/>
            </a:lvl1pPr>
            <a:lvl2pPr latinLnBrk="0">
              <a:defRPr lang="pt-PT" sz="1600"/>
            </a:lvl2pPr>
            <a:lvl3pPr latinLnBrk="0">
              <a:defRPr lang="pt-PT" sz="1400"/>
            </a:lvl3pPr>
            <a:lvl4pPr latinLnBrk="0">
              <a:defRPr lang="pt-PT" sz="1200"/>
            </a:lvl4pPr>
            <a:lvl5pPr latinLnBrk="0">
              <a:defRPr lang="pt-PT" sz="1200"/>
            </a:lvl5pPr>
            <a:lvl6pPr latinLnBrk="0">
              <a:defRPr lang="pt-PT" sz="1200"/>
            </a:lvl6pPr>
            <a:lvl7pPr latinLnBrk="0">
              <a:defRPr lang="pt-PT" sz="1200"/>
            </a:lvl7pPr>
            <a:lvl8pPr latinLnBrk="0">
              <a:defRPr lang="pt-PT" sz="1200"/>
            </a:lvl8pPr>
            <a:lvl9pPr latinLnBrk="0">
              <a:defRPr lang="pt-PT" sz="12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6" name="Marcador de Posição de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e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PT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P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pt-PT" sz="1800"/>
            </a:lvl1pPr>
            <a:lvl2pPr latinLnBrk="0">
              <a:defRPr lang="pt-PT" sz="1600"/>
            </a:lvl2pPr>
            <a:lvl3pPr latinLnBrk="0">
              <a:defRPr lang="pt-PT" sz="1400"/>
            </a:lvl3pPr>
            <a:lvl4pPr latinLnBrk="0">
              <a:defRPr lang="pt-PT" sz="1200"/>
            </a:lvl4pPr>
            <a:lvl5pPr latinLnBrk="0">
              <a:defRPr lang="pt-PT" sz="1200"/>
            </a:lvl5pPr>
            <a:lvl6pPr latinLnBrk="0">
              <a:defRPr lang="pt-PT" sz="1200"/>
            </a:lvl6pPr>
            <a:lvl7pPr latinLnBrk="0">
              <a:defRPr lang="pt-PT" sz="1200"/>
            </a:lvl7pPr>
            <a:lvl8pPr latinLnBrk="0">
              <a:defRPr lang="pt-PT" sz="1200"/>
            </a:lvl8pPr>
            <a:lvl9pPr latinLnBrk="0">
              <a:defRPr lang="pt-PT" sz="12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P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pt-PT" sz="1800"/>
            </a:lvl1pPr>
            <a:lvl2pPr latinLnBrk="0">
              <a:defRPr lang="pt-PT" sz="1600"/>
            </a:lvl2pPr>
            <a:lvl3pPr latinLnBrk="0">
              <a:defRPr lang="pt-PT" sz="1400"/>
            </a:lvl3pPr>
            <a:lvl4pPr latinLnBrk="0">
              <a:defRPr lang="pt-PT" sz="1200"/>
            </a:lvl4pPr>
            <a:lvl5pPr latinLnBrk="0">
              <a:defRPr lang="pt-PT" sz="1200"/>
            </a:lvl5pPr>
            <a:lvl6pPr latinLnBrk="0">
              <a:defRPr lang="pt-PT" sz="1200"/>
            </a:lvl6pPr>
            <a:lvl7pPr latinLnBrk="0">
              <a:defRPr lang="pt-PT" sz="1200"/>
            </a:lvl7pPr>
            <a:lvl8pPr latinLnBrk="0">
              <a:defRPr lang="pt-PT" sz="1200"/>
            </a:lvl8pPr>
            <a:lvl9pPr latinLnBrk="0">
              <a:defRPr lang="pt-PT" sz="12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8" name="Marcador de Posição de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e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penas 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7" name="Marcador de Posição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pt-PT" sz="2400" b="0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pt-PT" sz="2000"/>
            </a:lvl1pPr>
            <a:lvl2pPr latinLnBrk="0">
              <a:defRPr lang="pt-PT" sz="1800"/>
            </a:lvl2pPr>
            <a:lvl3pPr latinLnBrk="0">
              <a:defRPr lang="pt-PT" sz="1600"/>
            </a:lvl3pPr>
            <a:lvl4pPr latinLnBrk="0">
              <a:defRPr lang="pt-PT" sz="1400"/>
            </a:lvl4pPr>
            <a:lvl5pPr latinLnBrk="0">
              <a:defRPr lang="pt-PT" sz="1400"/>
            </a:lvl5pPr>
            <a:lvl6pPr latinLnBrk="0">
              <a:defRPr lang="pt-PT" sz="1400"/>
            </a:lvl6pPr>
            <a:lvl7pPr latinLnBrk="0">
              <a:defRPr lang="pt-PT" sz="1400"/>
            </a:lvl7pPr>
            <a:lvl8pPr latinLnBrk="0">
              <a:defRPr lang="pt-PT" sz="1400"/>
            </a:lvl8pPr>
            <a:lvl9pPr latinLnBrk="0">
              <a:defRPr lang="pt-PT" sz="14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pt-PT" sz="1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7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pt-PT" sz="3600" b="0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pt-PT" sz="16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 dirty="0"/>
              <a:t>Clique no ícone para adicionar imagem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pt-PT" sz="1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6" name="Marcador de Posição de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e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4" name="Retângulo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" name="Marcador de Posição de 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pt-PT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pt-PT"/>
              <a:t>21/01/2014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pt-PT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pt-PT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pt-PT">
          <a:solidFill>
            <a:schemeClr val="tx2"/>
          </a:solidFill>
        </a:defRPr>
      </a:lvl2pPr>
      <a:lvl3pPr eaLnBrk="1" latinLnBrk="0" hangingPunct="1">
        <a:defRPr lang="pt-PT">
          <a:solidFill>
            <a:schemeClr val="tx2"/>
          </a:solidFill>
        </a:defRPr>
      </a:lvl3pPr>
      <a:lvl4pPr eaLnBrk="1" latinLnBrk="0" hangingPunct="1">
        <a:defRPr lang="pt-PT">
          <a:solidFill>
            <a:schemeClr val="tx2"/>
          </a:solidFill>
        </a:defRPr>
      </a:lvl4pPr>
      <a:lvl5pPr eaLnBrk="1" latinLnBrk="0" hangingPunct="1">
        <a:defRPr lang="pt-PT">
          <a:solidFill>
            <a:schemeClr val="tx2"/>
          </a:solidFill>
        </a:defRPr>
      </a:lvl5pPr>
      <a:lvl6pPr eaLnBrk="1" latinLnBrk="0" hangingPunct="1">
        <a:defRPr lang="pt-PT">
          <a:solidFill>
            <a:schemeClr val="tx2"/>
          </a:solidFill>
        </a:defRPr>
      </a:lvl6pPr>
      <a:lvl7pPr eaLnBrk="1" latinLnBrk="0" hangingPunct="1">
        <a:defRPr lang="pt-PT">
          <a:solidFill>
            <a:schemeClr val="tx2"/>
          </a:solidFill>
        </a:defRPr>
      </a:lvl7pPr>
      <a:lvl8pPr eaLnBrk="1" latinLnBrk="0" hangingPunct="1">
        <a:defRPr lang="pt-PT">
          <a:solidFill>
            <a:schemeClr val="tx2"/>
          </a:solidFill>
        </a:defRPr>
      </a:lvl8pPr>
      <a:lvl9pPr eaLnBrk="1" latinLnBrk="0" hangingPunct="1">
        <a:defRPr lang="pt-PT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PT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PT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PT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PT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PT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PT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PT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PT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PT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pt-PT"/>
      </a:defPPr>
      <a:lvl1pPr marL="0" algn="l" defTabSz="4572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Título do Curso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Nome do professor | número do curso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Perguntas?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Descrição do Curso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/>
              <a:t>Adicionar breve resumo do curso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Localização </a:t>
            </a:r>
          </a:p>
          <a:p>
            <a:r>
              <a:rPr lang="pt-PT" dirty="0"/>
              <a:t>Palestras: </a:t>
            </a:r>
            <a:r>
              <a:rPr lang="pt-PT" dirty="0" err="1"/>
              <a:t>Seg</a:t>
            </a:r>
            <a:r>
              <a:rPr lang="pt-PT" dirty="0"/>
              <a:t>-</a:t>
            </a:r>
            <a:r>
              <a:rPr lang="pt-PT" dirty="0" err="1"/>
              <a:t>Qua-Sex</a:t>
            </a:r>
            <a:r>
              <a:rPr lang="pt-PT" dirty="0"/>
              <a:t> à 00:00</a:t>
            </a:r>
          </a:p>
          <a:p>
            <a:r>
              <a:rPr lang="pt-PT" dirty="0"/>
              <a:t>Laboratórios: Ter-Qui à 00:00</a:t>
            </a:r>
          </a:p>
          <a:p>
            <a:r>
              <a:rPr lang="pt-PT" dirty="0"/>
              <a:t>Pré-requisitos:</a:t>
            </a:r>
          </a:p>
          <a:p>
            <a:r>
              <a:rPr lang="pt-PT" dirty="0"/>
              <a:t>Créditos: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Objetivos do Curso</a:t>
            </a:r>
          </a:p>
        </p:txBody>
      </p:sp>
      <p:graphicFrame>
        <p:nvGraphicFramePr>
          <p:cNvPr id="6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073765"/>
              </p:ext>
            </p:extLst>
          </p:nvPr>
        </p:nvGraphicFramePr>
        <p:xfrm>
          <a:off x="1103313" y="2052638"/>
          <a:ext cx="8947149" cy="288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559"/>
                <a:gridCol w="2779776"/>
                <a:gridCol w="3722814"/>
              </a:tblGrid>
              <a:tr h="576866">
                <a:tc>
                  <a:txBody>
                    <a:bodyPr/>
                    <a:lstStyle/>
                    <a:p>
                      <a:r>
                        <a:rPr lang="pt-PT" noProof="0" dirty="0"/>
                        <a:t>Objetivos do Curso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Resultados</a:t>
                      </a:r>
                      <a:r>
                        <a:rPr lang="pt-PT" baseline="0" noProof="0" dirty="0"/>
                        <a:t> Esperados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Competências Desenvolvidas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PT" noProof="0" dirty="0"/>
                        <a:t>Objetivo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Resultado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Competências Desenvolvidas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PT" noProof="0" dirty="0"/>
                        <a:t>Objetivo</a:t>
                      </a:r>
                      <a:r>
                        <a:rPr lang="pt-PT" baseline="0" noProof="0" dirty="0"/>
                        <a:t> 2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PT"/>
                      </a:pPr>
                      <a:r>
                        <a:rPr lang="pt-PT" noProof="0" dirty="0"/>
                        <a:t>Resultado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Competências Desenvolvidas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PT" noProof="0" dirty="0"/>
                        <a:t>Objetivo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PT"/>
                      </a:pPr>
                      <a:r>
                        <a:rPr lang="pt-PT" noProof="0" dirty="0"/>
                        <a:t>Resultado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Competências Desenvolvidas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PT" noProof="0" dirty="0"/>
                        <a:t>Objetivo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PT"/>
                      </a:pPr>
                      <a:r>
                        <a:rPr lang="pt-PT" noProof="0" dirty="0"/>
                        <a:t>Resultado </a:t>
                      </a:r>
                      <a:r>
                        <a:rPr lang="pt-PT" baseline="0" noProof="0" dirty="0"/>
                        <a:t>4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Competências Desenvolvidas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Materiais Necessários 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06920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Métodos Informativos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Descrição breve dos métodos informativos</a:t>
            </a:r>
          </a:p>
          <a:p>
            <a:pPr lvl="1"/>
            <a:r>
              <a:rPr lang="pt-PT" dirty="0"/>
              <a:t>Palestras</a:t>
            </a:r>
          </a:p>
          <a:p>
            <a:pPr lvl="1"/>
            <a:r>
              <a:rPr lang="pt-PT" dirty="0"/>
              <a:t>Demonstrações</a:t>
            </a:r>
          </a:p>
          <a:p>
            <a:pPr lvl="1"/>
            <a:r>
              <a:rPr lang="pt-PT" dirty="0"/>
              <a:t>Discussão de turma/Discussões virtuais</a:t>
            </a:r>
          </a:p>
          <a:p>
            <a:pPr lvl="1"/>
            <a:r>
              <a:rPr lang="pt-PT" dirty="0"/>
              <a:t>Projetos individuais/de grupo</a:t>
            </a:r>
          </a:p>
          <a:p>
            <a:pPr lvl="1"/>
            <a:r>
              <a:rPr lang="pt-PT" dirty="0"/>
              <a:t>Laboratórios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Agenda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761363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pt-PT" noProof="0" dirty="0"/>
                        <a:t>Semana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Tópico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Atribuição/Projeto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PT" noProof="0" dirty="0"/>
                        <a:t>Semana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Tópico</a:t>
                      </a:r>
                      <a:r>
                        <a:rPr lang="pt-PT" baseline="0" noProof="0" dirty="0"/>
                        <a:t> 1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Breve</a:t>
                      </a:r>
                      <a:r>
                        <a:rPr lang="pt-PT" baseline="0" noProof="0" dirty="0"/>
                        <a:t> descrição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PT"/>
                      </a:pPr>
                      <a:r>
                        <a:rPr lang="pt-PT" noProof="0" dirty="0"/>
                        <a:t>Semana </a:t>
                      </a:r>
                      <a:r>
                        <a:rPr lang="pt-PT" noProof="0" dirty="0" smtClean="0"/>
                        <a:t>2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Tópico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PT"/>
                      </a:pPr>
                      <a:r>
                        <a:rPr lang="pt-PT" noProof="0" dirty="0"/>
                        <a:t>Breve</a:t>
                      </a:r>
                      <a:r>
                        <a:rPr lang="pt-PT" baseline="0" noProof="0" dirty="0"/>
                        <a:t> descrição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PT"/>
                      </a:pPr>
                      <a:r>
                        <a:rPr lang="pt-PT" noProof="0" dirty="0"/>
                        <a:t>Semana </a:t>
                      </a:r>
                      <a:r>
                        <a:rPr lang="pt-PT" noProof="0" dirty="0" smtClean="0"/>
                        <a:t>3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Tópico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PT"/>
                      </a:pPr>
                      <a:r>
                        <a:rPr lang="pt-PT" noProof="0" dirty="0"/>
                        <a:t>Breve</a:t>
                      </a:r>
                      <a:r>
                        <a:rPr lang="pt-PT" baseline="0" noProof="0" dirty="0"/>
                        <a:t> descrição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PT"/>
                      </a:pPr>
                      <a:r>
                        <a:rPr lang="pt-PT" noProof="0" dirty="0"/>
                        <a:t>Semana </a:t>
                      </a:r>
                      <a:r>
                        <a:rPr lang="pt-PT" noProof="0" dirty="0" smtClean="0"/>
                        <a:t>4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Tópico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PT"/>
                      </a:pPr>
                      <a:r>
                        <a:rPr lang="pt-PT" noProof="0" dirty="0"/>
                        <a:t>Breve</a:t>
                      </a:r>
                      <a:r>
                        <a:rPr lang="pt-PT" baseline="0" noProof="0" dirty="0"/>
                        <a:t> descrição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PT" noProof="0" dirty="0"/>
                        <a:t>Semana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Tópico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PT"/>
                      </a:pPr>
                      <a:r>
                        <a:rPr lang="pt-PT" noProof="0" dirty="0"/>
                        <a:t>Breve</a:t>
                      </a:r>
                      <a:r>
                        <a:rPr lang="pt-PT" baseline="0" noProof="0" dirty="0"/>
                        <a:t> descrição</a:t>
                      </a:r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Objetivo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Critérios de Atribuição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/>
              <a:t>Atribuições Semanais</a:t>
            </a:r>
          </a:p>
          <a:p>
            <a:r>
              <a:rPr lang="pt-PT" dirty="0"/>
              <a:t>Projetos</a:t>
            </a:r>
          </a:p>
          <a:p>
            <a:r>
              <a:rPr lang="pt-PT" dirty="0"/>
              <a:t>Questionários</a:t>
            </a:r>
          </a:p>
          <a:p>
            <a:r>
              <a:rPr lang="pt-PT" dirty="0"/>
              <a:t>Exame Final</a:t>
            </a:r>
          </a:p>
          <a:p>
            <a:endParaRPr lang="pt-PT" dirty="0"/>
          </a:p>
        </p:txBody>
      </p:sp>
      <p:graphicFrame>
        <p:nvGraphicFramePr>
          <p:cNvPr id="9" name="Marcador de Posição de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1965495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Recursos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08248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Informação de Contacto do Instrutor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699546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ão">
  <a:themeElements>
    <a:clrScheme name="Ião Vermelho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203</Words>
  <Application>Microsoft Office PowerPoint</Application>
  <PresentationFormat>Ecrã Panorâmico</PresentationFormat>
  <Paragraphs>95</Paragraphs>
  <Slides>10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Ião</vt:lpstr>
      <vt:lpstr>Título do Curso</vt:lpstr>
      <vt:lpstr>Descrição do Curso</vt:lpstr>
      <vt:lpstr>Objetivos do Curso</vt:lpstr>
      <vt:lpstr>Materiais Necessários </vt:lpstr>
      <vt:lpstr>Métodos Informativos</vt:lpstr>
      <vt:lpstr>Agenda</vt:lpstr>
      <vt:lpstr>Critérios de Atribuição</vt:lpstr>
      <vt:lpstr>Recursos</vt:lpstr>
      <vt:lpstr>Informação de Contacto do Instrutor</vt:lpstr>
      <vt:lpstr>Perguntas?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2014-01-21T09:58:28Z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