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9"/>
  </p:notesMasterIdLst>
  <p:sldIdLst>
    <p:sldId id="261" r:id="rId5"/>
    <p:sldId id="259" r:id="rId6"/>
    <p:sldId id="256" r:id="rId7"/>
    <p:sldId id="260" r:id="rId8"/>
  </p:sldIdLst>
  <p:sldSz cx="7772400" cy="10058400"/>
  <p:notesSz cx="6858000" cy="9144000"/>
  <p:custDataLst>
    <p:tags r:id="rId10"/>
  </p:custDataLst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6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796" y="88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"/>
              <a:t>Fare clic per modificare gli stili del testo dello schema</a:t>
            </a:r>
          </a:p>
          <a:p>
            <a:pPr lvl="1" rtl="0"/>
            <a:r>
              <a:rPr lang="et"/>
              <a:t>Secondo livello</a:t>
            </a:r>
          </a:p>
          <a:p>
            <a:pPr lvl="2" rtl="0"/>
            <a:r>
              <a:rPr lang="et"/>
              <a:t>Terzo livello</a:t>
            </a:r>
          </a:p>
          <a:p>
            <a:pPr lvl="3" rtl="0"/>
            <a:r>
              <a:rPr lang="et"/>
              <a:t>Quarto livello</a:t>
            </a:r>
          </a:p>
          <a:p>
            <a:pPr lvl="4" rtl="0"/>
            <a:r>
              <a:rPr lang="e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A472638-3D52-C545-AF2D-5724607F2B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e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e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t"/>
              <a:t>Fare clic per modificare gli stili del testo dello schema</a:t>
            </a:r>
          </a:p>
          <a:p>
            <a:pPr lvl="1" rtl="0"/>
            <a:r>
              <a:rPr lang="et"/>
              <a:t>Secondo livello</a:t>
            </a:r>
          </a:p>
          <a:p>
            <a:pPr lvl="2" rtl="0"/>
            <a:r>
              <a:rPr lang="et"/>
              <a:t>Terzo livello</a:t>
            </a:r>
          </a:p>
          <a:p>
            <a:pPr lvl="3" rtl="0"/>
            <a:r>
              <a:rPr lang="et"/>
              <a:t>Quarto livello</a:t>
            </a:r>
          </a:p>
          <a:p>
            <a:pPr lvl="4" rtl="0"/>
            <a:r>
              <a:rPr lang="e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e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et"/>
              <a:t>Fare clic per modificare gli stili del testo dello schema</a:t>
            </a:r>
          </a:p>
          <a:p>
            <a:pPr lvl="1" rtl="0"/>
            <a:r>
              <a:rPr lang="et"/>
              <a:t>Secondo livello</a:t>
            </a:r>
          </a:p>
          <a:p>
            <a:pPr lvl="2" rtl="0"/>
            <a:r>
              <a:rPr lang="et"/>
              <a:t>Terzo livello</a:t>
            </a:r>
          </a:p>
          <a:p>
            <a:pPr lvl="3" rtl="0"/>
            <a:r>
              <a:rPr lang="et"/>
              <a:t>Quarto livello</a:t>
            </a:r>
          </a:p>
          <a:p>
            <a:pPr lvl="4" rtl="0"/>
            <a:r>
              <a:rPr lang="e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t"/>
              <a:t>Fare clic per modificare gli stili del testo dello schema</a:t>
            </a:r>
          </a:p>
          <a:p>
            <a:pPr lvl="1" rtl="0"/>
            <a:r>
              <a:rPr lang="et"/>
              <a:t>Secondo livello</a:t>
            </a:r>
          </a:p>
          <a:p>
            <a:pPr lvl="2" rtl="0"/>
            <a:r>
              <a:rPr lang="et"/>
              <a:t>Terzo livello</a:t>
            </a:r>
          </a:p>
          <a:p>
            <a:pPr lvl="3" rtl="0"/>
            <a:r>
              <a:rPr lang="et"/>
              <a:t>Quarto livello</a:t>
            </a:r>
          </a:p>
          <a:p>
            <a:pPr lvl="4" rtl="0"/>
            <a:r>
              <a:rPr lang="e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e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et"/>
              <a:t>Fare clic per modificare gli stili del testo dello schema</a:t>
            </a:r>
          </a:p>
          <a:p>
            <a:pPr lvl="1" rtl="0"/>
            <a:r>
              <a:rPr lang="et"/>
              <a:t>Secondo livello</a:t>
            </a:r>
          </a:p>
          <a:p>
            <a:pPr lvl="2" rtl="0"/>
            <a:r>
              <a:rPr lang="et"/>
              <a:t>Terzo livello</a:t>
            </a:r>
          </a:p>
          <a:p>
            <a:pPr lvl="3" rtl="0"/>
            <a:r>
              <a:rPr lang="et"/>
              <a:t>Quarto livello</a:t>
            </a:r>
          </a:p>
          <a:p>
            <a:pPr lvl="4" rtl="0"/>
            <a:r>
              <a:rPr lang="e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et"/>
              <a:t>Fare clic per modificare gli stili del testo dello schema</a:t>
            </a:r>
          </a:p>
          <a:p>
            <a:pPr lvl="1" rtl="0"/>
            <a:r>
              <a:rPr lang="et"/>
              <a:t>Secondo livello</a:t>
            </a:r>
          </a:p>
          <a:p>
            <a:pPr lvl="2" rtl="0"/>
            <a:r>
              <a:rPr lang="et"/>
              <a:t>Terzo livello</a:t>
            </a:r>
          </a:p>
          <a:p>
            <a:pPr lvl="3" rtl="0"/>
            <a:r>
              <a:rPr lang="et"/>
              <a:t>Quarto livello</a:t>
            </a:r>
          </a:p>
          <a:p>
            <a:pPr lvl="4" rtl="0"/>
            <a:r>
              <a:rPr lang="e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e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e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et"/>
              <a:t>Fare clic per modificare gli stili del testo dello schema</a:t>
            </a:r>
          </a:p>
          <a:p>
            <a:pPr lvl="1" rtl="0"/>
            <a:r>
              <a:rPr lang="et"/>
              <a:t>Secondo livello</a:t>
            </a:r>
          </a:p>
          <a:p>
            <a:pPr lvl="2" rtl="0"/>
            <a:r>
              <a:rPr lang="et"/>
              <a:t>Terzo livello</a:t>
            </a:r>
          </a:p>
          <a:p>
            <a:pPr lvl="3" rtl="0"/>
            <a:r>
              <a:rPr lang="et"/>
              <a:t>Quarto livello</a:t>
            </a:r>
          </a:p>
          <a:p>
            <a:pPr lvl="4" rtl="0"/>
            <a:r>
              <a:rPr lang="e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e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et"/>
              <a:t>Fare clic per modificare gli stili del testo dello schema</a:t>
            </a:r>
          </a:p>
          <a:p>
            <a:pPr lvl="1" rtl="0"/>
            <a:r>
              <a:rPr lang="et"/>
              <a:t>Secondo livello</a:t>
            </a:r>
          </a:p>
          <a:p>
            <a:pPr lvl="2" rtl="0"/>
            <a:r>
              <a:rPr lang="et"/>
              <a:t>Terzo livello</a:t>
            </a:r>
          </a:p>
          <a:p>
            <a:pPr lvl="3" rtl="0"/>
            <a:r>
              <a:rPr lang="et"/>
              <a:t>Quarto livello</a:t>
            </a:r>
          </a:p>
          <a:p>
            <a:pPr lvl="4" rtl="0"/>
            <a:r>
              <a:rPr lang="e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e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et"/>
              <a:t>Fare clic per modificare gli stili del testo dello schema</a:t>
            </a:r>
          </a:p>
          <a:p>
            <a:pPr lvl="1" rtl="0"/>
            <a:r>
              <a:rPr lang="et"/>
              <a:t>Secondo livello</a:t>
            </a:r>
          </a:p>
          <a:p>
            <a:pPr lvl="2" rtl="0"/>
            <a:r>
              <a:rPr lang="et"/>
              <a:t>Terzo livello</a:t>
            </a:r>
          </a:p>
          <a:p>
            <a:pPr lvl="3" rtl="0"/>
            <a:r>
              <a:rPr lang="et"/>
              <a:t>Quarto livello</a:t>
            </a:r>
          </a:p>
          <a:p>
            <a:pPr lvl="4" rtl="0"/>
            <a:r>
              <a:rPr lang="e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e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e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e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e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"/>
              <a:t>Fare clic per modificare gli stili del testo dello schema</a:t>
            </a:r>
          </a:p>
          <a:p>
            <a:pPr lvl="1" rtl="0"/>
            <a:r>
              <a:rPr lang="et"/>
              <a:t>Secondo livello</a:t>
            </a:r>
          </a:p>
          <a:p>
            <a:pPr lvl="2" rtl="0"/>
            <a:r>
              <a:rPr lang="et"/>
              <a:t>Terzo livello</a:t>
            </a:r>
          </a:p>
          <a:p>
            <a:pPr lvl="3" rtl="0"/>
            <a:r>
              <a:rPr lang="et"/>
              <a:t>Quarto livello</a:t>
            </a:r>
          </a:p>
          <a:p>
            <a:pPr lvl="4" rtl="0"/>
            <a:r>
              <a:rPr lang="e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png"/><Relationship Id="rId5" Type="http://schemas.openxmlformats.org/officeDocument/2006/relationships/image" Target="../media/image16.emf"/><Relationship Id="rId10" Type="http://schemas.openxmlformats.org/officeDocument/2006/relationships/image" Target="../media/image21.png"/><Relationship Id="rId4" Type="http://schemas.openxmlformats.org/officeDocument/2006/relationships/image" Target="../media/image15.emf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51" y="1386344"/>
            <a:ext cx="6015519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t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5 uut viisi </a:t>
            </a:r>
          </a:p>
          <a:p>
            <a:pPr rtl="0"/>
            <a:r>
              <a:rPr lang="et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töötamiseks</a:t>
            </a:r>
          </a:p>
        </p:txBody>
      </p:sp>
      <p:sp>
        <p:nvSpPr>
          <p:cNvPr id="7" name="Rettangolo 6"/>
          <p:cNvSpPr/>
          <p:nvPr/>
        </p:nvSpPr>
        <p:spPr>
          <a:xfrm>
            <a:off x="488026" y="2398524"/>
            <a:ext cx="6015519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t" sz="70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Wordis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878444" y="5392191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t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Koostöö olenemata asukohast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8851" y="470596"/>
            <a:ext cx="3822700" cy="44196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22" y="6394731"/>
            <a:ext cx="1219200" cy="13716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022" y="5384802"/>
            <a:ext cx="330200" cy="3302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4223712" y="6433549"/>
            <a:ext cx="2940979" cy="113877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t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Pilveteenusesse salvestamine</a:t>
            </a:r>
          </a:p>
          <a:p>
            <a:pPr rtl="0"/>
            <a:r>
              <a:rPr lang="et" sz="1100" dirty="0">
                <a:latin typeface="Segoe Pro Display" charset="0"/>
                <a:ea typeface="Segoe Pro Display" charset="0"/>
                <a:cs typeface="Segoe Pro Display" charset="0"/>
              </a:rPr>
              <a:t>Pilveteenusesse failide salvestamine võimaldab juurdepääsu</a:t>
            </a:r>
            <a:r>
              <a:rPr lang="cs-CZ" sz="11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t" sz="1100" dirty="0">
                <a:latin typeface="Segoe Pro Display" charset="0"/>
                <a:ea typeface="Segoe Pro Display" charset="0"/>
                <a:cs typeface="Segoe Pro Display" charset="0"/>
              </a:rPr>
              <a:t>olenemata asukohast ning muudab nende meeskonnaga ühiskasutusse andmise hõlpsaks.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470205" y="7717169"/>
            <a:ext cx="2214865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t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Ühiskasutusse andmine</a:t>
            </a:r>
          </a:p>
          <a:p>
            <a:pPr rtl="0"/>
            <a:r>
              <a:rPr lang="et" sz="1100" dirty="0">
                <a:latin typeface="Segoe Pro Display" charset="0"/>
                <a:ea typeface="Segoe Pro Display" charset="0"/>
                <a:cs typeface="Segoe Pro Display" charset="0"/>
              </a:rPr>
              <a:t>Kutsuge teisi hiireklõpsuga </a:t>
            </a:r>
          </a:p>
          <a:p>
            <a:pPr rtl="0"/>
            <a:r>
              <a:rPr lang="et" sz="1100" dirty="0">
                <a:latin typeface="Segoe Pro Display" charset="0"/>
                <a:ea typeface="Segoe Pro Display" charset="0"/>
                <a:cs typeface="Segoe Pro Display" charset="0"/>
              </a:rPr>
              <a:t>kiirelt dokumenti redigeerima või vaatama.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88438" y="7831154"/>
            <a:ext cx="1811262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et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Reaalajas koostöö</a:t>
            </a:r>
          </a:p>
          <a:p>
            <a:pPr algn="r" rtl="0"/>
            <a:endParaRPr lang="en-US" sz="11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r"/>
            <a:r>
              <a:rPr lang="fi-FI" sz="1100" dirty="0">
                <a:latin typeface="Segoe Pro Display" charset="0"/>
                <a:ea typeface="Segoe Pro Display" charset="0"/>
                <a:cs typeface="Segoe Pro Display" charset="0"/>
              </a:rPr>
              <a:t>Saate </a:t>
            </a:r>
            <a:r>
              <a:rPr lang="fi-FI" sz="1100" dirty="0" err="1">
                <a:latin typeface="Segoe Pro Display" charset="0"/>
                <a:ea typeface="Segoe Pro Display" charset="0"/>
                <a:cs typeface="Segoe Pro Display" charset="0"/>
              </a:rPr>
              <a:t>dokumentides</a:t>
            </a:r>
            <a:r>
              <a:rPr lang="fi-FI" sz="11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100" dirty="0" err="1">
                <a:latin typeface="Segoe Pro Display" charset="0"/>
                <a:ea typeface="Segoe Pro Display" charset="0"/>
                <a:cs typeface="Segoe Pro Display" charset="0"/>
              </a:rPr>
              <a:t>reaalajas</a:t>
            </a:r>
            <a:r>
              <a:rPr lang="fi-FI" sz="11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100" dirty="0" err="1">
                <a:latin typeface="Segoe Pro Display" charset="0"/>
                <a:ea typeface="Segoe Pro Display" charset="0"/>
                <a:cs typeface="Segoe Pro Display" charset="0"/>
              </a:rPr>
              <a:t>koos</a:t>
            </a:r>
            <a:r>
              <a:rPr lang="fi-FI" sz="11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100" dirty="0" err="1">
                <a:latin typeface="Segoe Pro Display" charset="0"/>
                <a:ea typeface="Segoe Pro Display" charset="0"/>
                <a:cs typeface="Segoe Pro Display" charset="0"/>
              </a:rPr>
              <a:t>teistega</a:t>
            </a:r>
            <a:r>
              <a:rPr lang="fi-FI" sz="11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100" dirty="0" err="1">
                <a:latin typeface="Segoe Pro Display" charset="0"/>
                <a:ea typeface="Segoe Pro Display" charset="0"/>
                <a:cs typeface="Segoe Pro Display" charset="0"/>
              </a:rPr>
              <a:t>töötada</a:t>
            </a:r>
            <a:r>
              <a:rPr lang="fi-FI" sz="1100" dirty="0">
                <a:latin typeface="Segoe Pro Display" charset="0"/>
                <a:ea typeface="Segoe Pro Display" charset="0"/>
                <a:cs typeface="Segoe Pro Display" charset="0"/>
              </a:rPr>
              <a:t> ja </a:t>
            </a:r>
            <a:r>
              <a:rPr lang="fi-FI" sz="1100" dirty="0" err="1">
                <a:latin typeface="Segoe Pro Display" charset="0"/>
                <a:ea typeface="Segoe Pro Display" charset="0"/>
                <a:cs typeface="Segoe Pro Display" charset="0"/>
              </a:rPr>
              <a:t>teiste</a:t>
            </a:r>
            <a:r>
              <a:rPr lang="fi-FI" sz="11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100" dirty="0" err="1">
                <a:latin typeface="Segoe Pro Display" charset="0"/>
                <a:ea typeface="Segoe Pro Display" charset="0"/>
                <a:cs typeface="Segoe Pro Display" charset="0"/>
              </a:rPr>
              <a:t>muudatusi</a:t>
            </a:r>
            <a:r>
              <a:rPr lang="fi-FI" sz="11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100" dirty="0" err="1">
                <a:latin typeface="Segoe Pro Display" charset="0"/>
                <a:ea typeface="Segoe Pro Display" charset="0"/>
                <a:cs typeface="Segoe Pro Display" charset="0"/>
              </a:rPr>
              <a:t>vaadata</a:t>
            </a:r>
            <a:r>
              <a:rPr lang="fi-FI" sz="1100" dirty="0"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t" sz="11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2718" y="6523695"/>
            <a:ext cx="3100726" cy="316551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4255566" y="9029584"/>
            <a:ext cx="3112980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t" sz="13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Ideede andmine ja ammutamine</a:t>
            </a:r>
          </a:p>
          <a:p>
            <a:pPr rtl="0"/>
            <a:r>
              <a:rPr lang="et" sz="1100">
                <a:latin typeface="Segoe Pro Display" charset="0"/>
                <a:ea typeface="Segoe Pro Display" charset="0"/>
                <a:cs typeface="Segoe Pro Display" charset="0"/>
              </a:rPr>
              <a:t>Jälgige muutusi ja jagage oma mõtteid</a:t>
            </a:r>
          </a:p>
          <a:p>
            <a:pPr rtl="0"/>
            <a:r>
              <a:rPr lang="et" sz="1100">
                <a:latin typeface="Segoe Pro Display" charset="0"/>
                <a:ea typeface="Segoe Pro Display" charset="0"/>
                <a:cs typeface="Segoe Pro Display" charset="0"/>
              </a:rPr>
              <a:t>kommentaarides. Kõik saavad vestlusesse anda panuse ning olla muutustega kursis.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57200" y="9429690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934289" y="9459414"/>
            <a:ext cx="195854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et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aka.ms/coauthorinword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457200" y="5767462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t" sz="1500" dirty="0">
                <a:latin typeface="Segoe Pro Display" charset="0"/>
                <a:ea typeface="Segoe Pro Display" charset="0"/>
                <a:cs typeface="Segoe Pro Display" charset="0"/>
              </a:rPr>
              <a:t>Pole vaja olla puntras ühe arvuti taga või saata faile edasi tagasi. </a:t>
            </a:r>
          </a:p>
          <a:p>
            <a:pPr rtl="0"/>
            <a:r>
              <a:rPr lang="et" sz="1500" dirty="0">
                <a:latin typeface="Segoe Pro Display" charset="0"/>
                <a:ea typeface="Segoe Pro Display" charset="0"/>
                <a:cs typeface="Segoe Pro Display" charset="0"/>
              </a:rPr>
              <a:t>Kõik saavad redigeerida üht ja sama dokumendi koopiat ja seda isegi reaalajas.</a:t>
            </a:r>
          </a:p>
        </p:txBody>
      </p:sp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878444" y="5222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t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Sisu kuulamine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1" y="525125"/>
            <a:ext cx="330200" cy="33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829" y="459767"/>
            <a:ext cx="1257300" cy="1219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72" y="1545091"/>
            <a:ext cx="5372099" cy="32639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37409" y="1839219"/>
            <a:ext cx="2678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t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Wordi funktsioon „Loe ette“ võimaldab kuulata oma dokumendi sisu nii, et iga sõna on esiletõstetud.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5579" y="3191509"/>
            <a:ext cx="1066800" cy="469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444667" y="2773585"/>
            <a:ext cx="2492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t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Muutke lugemiskiirust ja jutustaja häält.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2615" y="4520633"/>
            <a:ext cx="6852863" cy="811659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590765" y="4690603"/>
            <a:ext cx="656005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„</a:t>
            </a:r>
            <a:r>
              <a:rPr lang="en-US" sz="1200" dirty="0" err="1">
                <a:solidFill>
                  <a:schemeClr val="bg1"/>
                </a:solidFill>
              </a:rPr>
              <a:t>Loe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ette</a:t>
            </a:r>
            <a:r>
              <a:rPr lang="en-US" sz="1200" dirty="0">
                <a:solidFill>
                  <a:schemeClr val="bg1"/>
                </a:solidFill>
              </a:rPr>
              <a:t>“ on </a:t>
            </a:r>
            <a:r>
              <a:rPr lang="en-US" sz="1200" dirty="0" err="1">
                <a:solidFill>
                  <a:schemeClr val="bg1"/>
                </a:solidFill>
              </a:rPr>
              <a:t>üks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Wordi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õppetööriistadest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mis</a:t>
            </a:r>
            <a:r>
              <a:rPr lang="en-US" sz="1200" dirty="0">
                <a:solidFill>
                  <a:schemeClr val="bg1"/>
                </a:solidFill>
              </a:rPr>
              <a:t> on </a:t>
            </a:r>
            <a:r>
              <a:rPr lang="en-US" sz="1200" dirty="0" err="1">
                <a:solidFill>
                  <a:schemeClr val="bg1"/>
                </a:solidFill>
              </a:rPr>
              <a:t>mõeldud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vaeglugejatele</a:t>
            </a:r>
            <a:r>
              <a:rPr lang="en-US" sz="1200" dirty="0">
                <a:solidFill>
                  <a:schemeClr val="bg1"/>
                </a:solidFill>
              </a:rPr>
              <a:t> ja -</a:t>
            </a:r>
            <a:r>
              <a:rPr lang="en-US" sz="1200" dirty="0" err="1">
                <a:solidFill>
                  <a:schemeClr val="bg1"/>
                </a:solidFill>
              </a:rPr>
              <a:t>kirjutajatele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</a:p>
          <a:p>
            <a:r>
              <a:rPr lang="en-US" sz="1200" dirty="0" err="1">
                <a:solidFill>
                  <a:schemeClr val="bg1"/>
                </a:solidFill>
              </a:rPr>
              <a:t>kuid</a:t>
            </a:r>
            <a:r>
              <a:rPr lang="en-US" sz="1200" dirty="0">
                <a:solidFill>
                  <a:schemeClr val="bg1"/>
                </a:solidFill>
              </a:rPr>
              <a:t> see </a:t>
            </a:r>
            <a:r>
              <a:rPr lang="en-US" sz="1200" dirty="0" err="1">
                <a:solidFill>
                  <a:schemeClr val="bg1"/>
                </a:solidFill>
              </a:rPr>
              <a:t>võib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aidata</a:t>
            </a:r>
            <a:r>
              <a:rPr lang="en-US" sz="1200" dirty="0">
                <a:solidFill>
                  <a:schemeClr val="bg1"/>
                </a:solidFill>
              </a:rPr>
              <a:t> ka </a:t>
            </a:r>
            <a:r>
              <a:rPr lang="en-US" sz="1200" dirty="0" err="1">
                <a:solidFill>
                  <a:schemeClr val="bg1"/>
                </a:solidFill>
              </a:rPr>
              <a:t>teisi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kes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soovivad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oma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lugemisoskust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parandada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4632789" y="5123132"/>
            <a:ext cx="2792858" cy="3615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4967004" y="5164460"/>
            <a:ext cx="2124428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et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aka.ms/wordlearningtools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611" y="5785008"/>
            <a:ext cx="330200" cy="3302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878444" y="576996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t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Tõlkimine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878440" y="6155504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t" sz="1500">
                <a:latin typeface="Segoe Pro Display" charset="0"/>
                <a:ea typeface="Segoe Pro Display" charset="0"/>
                <a:cs typeface="Segoe Pro Display" charset="0"/>
              </a:rPr>
              <a:t>Ületage keelebarjäär. Lugege dokumenti oma emakeeles</a:t>
            </a:r>
            <a:br>
              <a:rPr lang="en-US" sz="150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t" sz="1500">
                <a:latin typeface="Segoe Pro Display" charset="0"/>
                <a:ea typeface="Segoe Pro Display" charset="0"/>
                <a:cs typeface="Segoe Pro Display" charset="0"/>
              </a:rPr>
              <a:t>või tõlkige see lugeja emakeelde ilma Wordist lahkumata.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289" y="6971184"/>
            <a:ext cx="3627425" cy="2876113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693" y="5960743"/>
            <a:ext cx="965200" cy="876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4564302" y="7048706"/>
            <a:ext cx="2678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t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Otsige ja õppige „Tõlkija“ abil, mis on sõnade ja fraaside tähendus teistes keeltes.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598561" y="8123009"/>
            <a:ext cx="2678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t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Tõlkige valitud tekst </a:t>
            </a:r>
          </a:p>
          <a:p>
            <a:pPr rtl="0"/>
            <a:r>
              <a:rPr lang="et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või terve dokument </a:t>
            </a:r>
          </a:p>
          <a:p>
            <a:pPr rtl="0"/>
            <a:r>
              <a:rPr lang="et" sz="36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60 </a:t>
            </a:r>
            <a:r>
              <a:rPr lang="et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keelde.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4539892" y="9296317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2" name="Rettangolo 21"/>
          <p:cNvSpPr/>
          <p:nvPr/>
        </p:nvSpPr>
        <p:spPr>
          <a:xfrm>
            <a:off x="5047278" y="9326042"/>
            <a:ext cx="1897955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et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aka.ms/translateinword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30861" y="8221058"/>
            <a:ext cx="952500" cy="863600"/>
          </a:xfrm>
          <a:prstGeom prst="rect">
            <a:avLst/>
          </a:prstGeom>
        </p:spPr>
      </p:pic>
      <p:cxnSp>
        <p:nvCxnSpPr>
          <p:cNvPr id="47" name="Connettore 1 46"/>
          <p:cNvCxnSpPr/>
          <p:nvPr/>
        </p:nvCxnSpPr>
        <p:spPr>
          <a:xfrm>
            <a:off x="0" y="562562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878442" y="907788"/>
            <a:ext cx="46554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500" dirty="0">
                <a:latin typeface="Segoe Pro Display" charset="0"/>
                <a:ea typeface="Segoe Pro Display" charset="0"/>
                <a:cs typeface="Segoe Pro Display" charset="0"/>
              </a:rPr>
              <a:t>Kas </a:t>
            </a:r>
            <a:r>
              <a:rPr lang="fi-FI" sz="1500" dirty="0" err="1">
                <a:latin typeface="Segoe Pro Display" charset="0"/>
                <a:ea typeface="Segoe Pro Display" charset="0"/>
                <a:cs typeface="Segoe Pro Display" charset="0"/>
              </a:rPr>
              <a:t>teil</a:t>
            </a:r>
            <a:r>
              <a:rPr lang="fi-FI" sz="1500" dirty="0">
                <a:latin typeface="Segoe Pro Display" charset="0"/>
                <a:ea typeface="Segoe Pro Display" charset="0"/>
                <a:cs typeface="Segoe Pro Display" charset="0"/>
              </a:rPr>
              <a:t> on liiga kiire, et maha </a:t>
            </a:r>
            <a:r>
              <a:rPr lang="fi-FI" sz="1500" dirty="0" err="1">
                <a:latin typeface="Segoe Pro Display" charset="0"/>
                <a:ea typeface="Segoe Pro Display" charset="0"/>
                <a:cs typeface="Segoe Pro Display" charset="0"/>
              </a:rPr>
              <a:t>istuda</a:t>
            </a:r>
            <a:r>
              <a:rPr lang="fi-FI" sz="1500" dirty="0">
                <a:latin typeface="Segoe Pro Display" charset="0"/>
                <a:ea typeface="Segoe Pro Display" charset="0"/>
                <a:cs typeface="Segoe Pro Display" charset="0"/>
              </a:rPr>
              <a:t> ja </a:t>
            </a:r>
            <a:r>
              <a:rPr lang="fi-FI" sz="1500" dirty="0" err="1">
                <a:latin typeface="Segoe Pro Display" charset="0"/>
                <a:ea typeface="Segoe Pro Display" charset="0"/>
                <a:cs typeface="Segoe Pro Display" charset="0"/>
              </a:rPr>
              <a:t>lugeda</a:t>
            </a:r>
            <a:r>
              <a:rPr lang="fi-FI" sz="1500" dirty="0">
                <a:latin typeface="Segoe Pro Display" charset="0"/>
                <a:ea typeface="Segoe Pro Display" charset="0"/>
                <a:cs typeface="Segoe Pro Display" charset="0"/>
              </a:rPr>
              <a:t>? </a:t>
            </a:r>
            <a:r>
              <a:rPr lang="fi-FI" sz="1500" dirty="0" err="1">
                <a:latin typeface="Segoe Pro Display" charset="0"/>
                <a:ea typeface="Segoe Pro Display" charset="0"/>
                <a:cs typeface="Segoe Pro Display" charset="0"/>
              </a:rPr>
              <a:t>Võite</a:t>
            </a:r>
            <a:r>
              <a:rPr lang="fi-FI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500" dirty="0" err="1">
                <a:latin typeface="Segoe Pro Display" charset="0"/>
                <a:ea typeface="Segoe Pro Display" charset="0"/>
                <a:cs typeface="Segoe Pro Display" charset="0"/>
              </a:rPr>
              <a:t>hoopis</a:t>
            </a:r>
            <a:r>
              <a:rPr lang="fi-FI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500" dirty="0" err="1">
                <a:latin typeface="Segoe Pro Display" charset="0"/>
                <a:ea typeface="Segoe Pro Display" charset="0"/>
                <a:cs typeface="Segoe Pro Display" charset="0"/>
              </a:rPr>
              <a:t>kuulata</a:t>
            </a:r>
            <a:r>
              <a:rPr lang="fi-FI" sz="1500" dirty="0"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t" sz="15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44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tangolo 79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2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881788" y="256219"/>
            <a:ext cx="5578937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t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Dikteerimine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881784" y="637577"/>
            <a:ext cx="6869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Tippimine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võib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olla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aeganõudev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.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Meilisõnumite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kirjutamine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,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dokumentide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koostamine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toimub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kirjutades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–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aga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miks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mitte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tippida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rääkides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ja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käed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vabalt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?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Tippige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,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redigeerige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ja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vormindage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dokumente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Wordis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rääkides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.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Kõik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,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mida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ütlete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,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muutub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tekstiks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t" sz="15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83" name="Immagin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408" y="1734582"/>
            <a:ext cx="584200" cy="571500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2686408" y="1796367"/>
            <a:ext cx="3886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 rtl="0"/>
            <a:r>
              <a:rPr lang="et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Saan</a:t>
            </a:r>
            <a:br>
              <a:rPr lang="en-US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et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tippida oma</a:t>
            </a:r>
            <a:endParaRPr lang="en-US" sz="800" dirty="0">
              <a:solidFill>
                <a:schemeClr val="bg1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ctr" rtl="0"/>
            <a:r>
              <a:rPr lang="et" sz="80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häält</a:t>
            </a: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034" y="2394214"/>
            <a:ext cx="583717" cy="721539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7409" y="3182166"/>
            <a:ext cx="438727" cy="334818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285053"/>
            <a:ext cx="330200" cy="330200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4299291"/>
            <a:ext cx="330200" cy="330200"/>
          </a:xfrm>
          <a:prstGeom prst="rect">
            <a:avLst/>
          </a:prstGeom>
        </p:spPr>
      </p:pic>
      <p:sp>
        <p:nvSpPr>
          <p:cNvPr id="89" name="Rettangolo 88"/>
          <p:cNvSpPr/>
          <p:nvPr/>
        </p:nvSpPr>
        <p:spPr>
          <a:xfrm>
            <a:off x="881788" y="4285709"/>
            <a:ext cx="5578937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et" sz="17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Korrektuur tippimise ajal</a:t>
            </a:r>
          </a:p>
        </p:txBody>
      </p:sp>
      <p:sp>
        <p:nvSpPr>
          <p:cNvPr id="90" name="Rettangolo 89"/>
          <p:cNvSpPr/>
          <p:nvPr/>
        </p:nvSpPr>
        <p:spPr>
          <a:xfrm>
            <a:off x="881784" y="4624063"/>
            <a:ext cx="55789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Kirjutage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Wordis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enesekindlalt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–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funktsioon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„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Toimetaja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“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hoolitseb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selle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1500" dirty="0" err="1">
                <a:latin typeface="Segoe Pro Display" charset="0"/>
                <a:ea typeface="Segoe Pro Display" charset="0"/>
                <a:cs typeface="Segoe Pro Display" charset="0"/>
              </a:rPr>
              <a:t>eest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.</a:t>
            </a:r>
          </a:p>
        </p:txBody>
      </p:sp>
      <p:pic>
        <p:nvPicPr>
          <p:cNvPr id="91" name="Immagine 9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6341" y="4330490"/>
            <a:ext cx="766778" cy="702207"/>
          </a:xfrm>
          <a:prstGeom prst="rect">
            <a:avLst/>
          </a:prstGeom>
        </p:spPr>
      </p:pic>
      <p:pic>
        <p:nvPicPr>
          <p:cNvPr id="92" name="Immagine 9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487" y="5178298"/>
            <a:ext cx="6611425" cy="4553061"/>
          </a:xfrm>
          <a:prstGeom prst="rect">
            <a:avLst/>
          </a:prstGeom>
        </p:spPr>
      </p:pic>
      <p:sp>
        <p:nvSpPr>
          <p:cNvPr id="93" name="Rettangolo 92"/>
          <p:cNvSpPr/>
          <p:nvPr/>
        </p:nvSpPr>
        <p:spPr>
          <a:xfrm>
            <a:off x="1016721" y="8744689"/>
            <a:ext cx="5887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Funktsioon</a:t>
            </a:r>
            <a:r>
              <a:rPr lang="fi-FI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„</a:t>
            </a:r>
            <a:r>
              <a:rPr lang="fi-FI" sz="12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Toimetaja</a:t>
            </a:r>
            <a:r>
              <a:rPr lang="fi-FI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“ </a:t>
            </a:r>
            <a:r>
              <a:rPr lang="fi-FI" sz="12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kontrollib</a:t>
            </a:r>
            <a:r>
              <a:rPr lang="fi-FI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2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õigekirja</a:t>
            </a:r>
            <a:r>
              <a:rPr lang="fi-FI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ja grammatikat </a:t>
            </a:r>
            <a:r>
              <a:rPr lang="fi-FI" sz="12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ning</a:t>
            </a:r>
            <a:r>
              <a:rPr lang="fi-FI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2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pakub</a:t>
            </a:r>
            <a:r>
              <a:rPr lang="fi-FI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2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teie</a:t>
            </a:r>
            <a:r>
              <a:rPr lang="fi-FI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2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kirjutamise</a:t>
            </a:r>
            <a:r>
              <a:rPr lang="fi-FI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2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parandamiseks</a:t>
            </a:r>
            <a:r>
              <a:rPr lang="fi-FI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fi-FI" sz="1200" b="1" dirty="0" err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stiilisoovitusi</a:t>
            </a:r>
            <a:r>
              <a:rPr lang="fi-FI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</a:t>
            </a:r>
            <a:endParaRPr lang="et" sz="1200" b="1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94" name="Rettangolo arrotondato 93"/>
          <p:cNvSpPr/>
          <p:nvPr/>
        </p:nvSpPr>
        <p:spPr>
          <a:xfrm>
            <a:off x="2579245" y="9510449"/>
            <a:ext cx="2591569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5" name="Rettangolo 94"/>
          <p:cNvSpPr/>
          <p:nvPr/>
        </p:nvSpPr>
        <p:spPr>
          <a:xfrm>
            <a:off x="3024348" y="9540174"/>
            <a:ext cx="170136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et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aka.ms/editorinword</a:t>
            </a:r>
          </a:p>
        </p:txBody>
      </p:sp>
      <p:cxnSp>
        <p:nvCxnSpPr>
          <p:cNvPr id="101" name="Connettore 1 100"/>
          <p:cNvCxnSpPr/>
          <p:nvPr/>
        </p:nvCxnSpPr>
        <p:spPr>
          <a:xfrm>
            <a:off x="0" y="419213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0" y="0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Immagine 1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7167" y="1008749"/>
            <a:ext cx="4377072" cy="2882976"/>
          </a:xfrm>
          <a:prstGeom prst="rect">
            <a:avLst/>
          </a:prstGeom>
        </p:spPr>
      </p:pic>
      <p:pic>
        <p:nvPicPr>
          <p:cNvPr id="104" name="Picture 8">
            <a:extLst>
              <a:ext uri="{FF2B5EF4-FFF2-40B4-BE49-F238E27FC236}">
                <a16:creationId xmlns:a16="http://schemas.microsoft.com/office/drawing/2014/main" id="{BE4C1BAC-ED4D-4482-8914-A8B6BDD292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8444" y="1841836"/>
            <a:ext cx="3152381" cy="14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5" name="Group 17">
            <a:extLst>
              <a:ext uri="{FF2B5EF4-FFF2-40B4-BE49-F238E27FC236}">
                <a16:creationId xmlns:a16="http://schemas.microsoft.com/office/drawing/2014/main" id="{FA2B17E8-0EE2-4FF8-9F3D-57D6E675C97D}"/>
              </a:ext>
            </a:extLst>
          </p:cNvPr>
          <p:cNvGrpSpPr/>
          <p:nvPr/>
        </p:nvGrpSpPr>
        <p:grpSpPr>
          <a:xfrm>
            <a:off x="637712" y="3547328"/>
            <a:ext cx="3677647" cy="461666"/>
            <a:chOff x="-4315822" y="16494154"/>
            <a:chExt cx="3677647" cy="461666"/>
          </a:xfrm>
        </p:grpSpPr>
        <p:sp>
          <p:nvSpPr>
            <p:cNvPr id="106" name="Rettangolo arrotondato 31">
              <a:extLst>
                <a:ext uri="{FF2B5EF4-FFF2-40B4-BE49-F238E27FC236}">
                  <a16:creationId xmlns:a16="http://schemas.microsoft.com/office/drawing/2014/main" id="{CACB6257-757C-4029-B245-6C8A925B4680}"/>
                </a:ext>
              </a:extLst>
            </p:cNvPr>
            <p:cNvSpPr/>
            <p:nvPr/>
          </p:nvSpPr>
          <p:spPr>
            <a:xfrm>
              <a:off x="-4315822" y="16519436"/>
              <a:ext cx="3677647" cy="436384"/>
            </a:xfrm>
            <a:prstGeom prst="roundRect">
              <a:avLst/>
            </a:prstGeom>
            <a:solidFill>
              <a:srgbClr val="315D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07" name="Rettangolo 32">
              <a:extLst>
                <a:ext uri="{FF2B5EF4-FFF2-40B4-BE49-F238E27FC236}">
                  <a16:creationId xmlns:a16="http://schemas.microsoft.com/office/drawing/2014/main" id="{C7AA2FDB-3CC7-430E-BDEA-9AE893EA34C4}"/>
                </a:ext>
              </a:extLst>
            </p:cNvPr>
            <p:cNvSpPr/>
            <p:nvPr/>
          </p:nvSpPr>
          <p:spPr>
            <a:xfrm>
              <a:off x="-4247332" y="16494154"/>
              <a:ext cx="3475807" cy="46166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„</a:t>
              </a:r>
              <a:r>
                <a:rPr lang="en-US" sz="1200" dirty="0" err="1">
                  <a:solidFill>
                    <a:schemeClr val="bg1"/>
                  </a:solidFill>
                </a:rPr>
                <a:t>Dikteerimine</a:t>
              </a:r>
              <a:r>
                <a:rPr lang="en-US" sz="1200" dirty="0">
                  <a:solidFill>
                    <a:schemeClr val="bg1"/>
                  </a:solidFill>
                </a:rPr>
                <a:t>“ on </a:t>
              </a:r>
              <a:r>
                <a:rPr lang="en-US" sz="1200" dirty="0" err="1">
                  <a:solidFill>
                    <a:schemeClr val="bg1"/>
                  </a:solidFill>
                </a:rPr>
                <a:t>Wordi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Outlooki</a:t>
              </a:r>
              <a:r>
                <a:rPr lang="en-US" sz="1200" dirty="0">
                  <a:solidFill>
                    <a:schemeClr val="bg1"/>
                  </a:solidFill>
                </a:rPr>
                <a:t> ja </a:t>
              </a:r>
              <a:r>
                <a:rPr lang="en-US" sz="1200" dirty="0" err="1">
                  <a:solidFill>
                    <a:schemeClr val="bg1"/>
                  </a:solidFill>
                </a:rPr>
                <a:t>PowerPointi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lisandmoodul</a:t>
              </a:r>
              <a:r>
                <a:rPr lang="en-US" sz="1200" dirty="0">
                  <a:solidFill>
                    <a:schemeClr val="bg1"/>
                  </a:solidFill>
                </a:rPr>
                <a:t>. See </a:t>
              </a:r>
              <a:r>
                <a:rPr lang="en-US" sz="1200" dirty="0" err="1">
                  <a:solidFill>
                    <a:schemeClr val="bg1"/>
                  </a:solidFill>
                </a:rPr>
                <a:t>lisab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lindile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menüü</a:t>
              </a:r>
              <a:r>
                <a:rPr lang="en-US" sz="1200" dirty="0">
                  <a:solidFill>
                    <a:schemeClr val="bg1"/>
                  </a:solidFill>
                </a:rPr>
                <a:t> „</a:t>
              </a:r>
              <a:r>
                <a:rPr lang="en-US" sz="1200" dirty="0" err="1">
                  <a:solidFill>
                    <a:schemeClr val="bg1"/>
                  </a:solidFill>
                </a:rPr>
                <a:t>Dikteeri</a:t>
              </a:r>
              <a:r>
                <a:rPr lang="en-US" sz="1200" dirty="0">
                  <a:solidFill>
                    <a:schemeClr val="bg1"/>
                  </a:solidFill>
                </a:rPr>
                <a:t>“.</a:t>
              </a:r>
              <a:endParaRPr lang="et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9D80AE11-CE48-4987-B50D-77BDC49D6ED6}"/>
              </a:ext>
            </a:extLst>
          </p:cNvPr>
          <p:cNvGrpSpPr/>
          <p:nvPr/>
        </p:nvGrpSpPr>
        <p:grpSpPr>
          <a:xfrm>
            <a:off x="3938024" y="3787874"/>
            <a:ext cx="1874032" cy="361556"/>
            <a:chOff x="-2880546" y="17368738"/>
            <a:chExt cx="1874032" cy="361556"/>
          </a:xfrm>
        </p:grpSpPr>
        <p:sp>
          <p:nvSpPr>
            <p:cNvPr id="109" name="Rettangolo arrotondato 33">
              <a:extLst>
                <a:ext uri="{FF2B5EF4-FFF2-40B4-BE49-F238E27FC236}">
                  <a16:creationId xmlns:a16="http://schemas.microsoft.com/office/drawing/2014/main" id="{A84A1116-D9C0-4918-A787-0EF51DA763A9}"/>
                </a:ext>
              </a:extLst>
            </p:cNvPr>
            <p:cNvSpPr/>
            <p:nvPr/>
          </p:nvSpPr>
          <p:spPr>
            <a:xfrm>
              <a:off x="-2880546" y="17368738"/>
              <a:ext cx="1874032" cy="36155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10" name="Rettangolo 34">
              <a:extLst>
                <a:ext uri="{FF2B5EF4-FFF2-40B4-BE49-F238E27FC236}">
                  <a16:creationId xmlns:a16="http://schemas.microsoft.com/office/drawing/2014/main" id="{8C020179-CC7F-4015-9C2B-A3FA76B0A85A}"/>
                </a:ext>
              </a:extLst>
            </p:cNvPr>
            <p:cNvSpPr/>
            <p:nvPr/>
          </p:nvSpPr>
          <p:spPr>
            <a:xfrm>
              <a:off x="-2868334" y="17411017"/>
              <a:ext cx="1849609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t" sz="1200" b="1">
                  <a:solidFill>
                    <a:srgbClr val="315D99"/>
                  </a:solidFill>
                  <a:latin typeface="Segoe Pro Display" charset="0"/>
                  <a:ea typeface="Segoe Pro Display" charset="0"/>
                  <a:cs typeface="Segoe Pro Display" charset="0"/>
                </a:rPr>
                <a:t>aka.ms/dictate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899326" y="704173"/>
            <a:ext cx="598522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t" sz="1700" i="1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Veel näpunäiteid, videoid, spikreid, koolitusi</a:t>
            </a:r>
          </a:p>
        </p:txBody>
      </p:sp>
      <p:sp>
        <p:nvSpPr>
          <p:cNvPr id="6" name="Rettangolo 5"/>
          <p:cNvSpPr/>
          <p:nvPr/>
        </p:nvSpPr>
        <p:spPr>
          <a:xfrm>
            <a:off x="905226" y="1028870"/>
            <a:ext cx="597342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00" b="1" i="1" dirty="0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Minge </a:t>
            </a:r>
            <a:r>
              <a:rPr lang="en-US" sz="3700" b="1" i="1" dirty="0" err="1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lehele</a:t>
            </a:r>
            <a:r>
              <a:rPr lang="en-US" sz="3700" b="1" i="1" dirty="0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 aka.ms/</a:t>
            </a:r>
            <a:r>
              <a:rPr lang="en-US" sz="3700" b="1" i="1" dirty="0" err="1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officetips</a:t>
            </a:r>
            <a:endParaRPr lang="et" sz="3700" b="1" i="1" dirty="0">
              <a:solidFill>
                <a:schemeClr val="bg1"/>
              </a:solidFill>
              <a:latin typeface="Segoe UI" panose="020B0502040204020203" pitchFamily="34" charset="0"/>
              <a:ea typeface="Segoe Pro" charset="0"/>
              <a:cs typeface="Segoe UI" panose="020B0502040204020203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63932" y="2307883"/>
            <a:ext cx="602651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t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Need funktsioonid on saadaval Word 2016 </a:t>
            </a:r>
          </a:p>
          <a:p>
            <a:pPr algn="ctr" rtl="0"/>
            <a:r>
              <a:rPr lang="et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töölauaversioonis ja teenusekomplekti</a:t>
            </a:r>
            <a:endParaRPr lang="cs-CZ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et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Office 365 rakenduses Word.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3545474"/>
            <a:ext cx="1778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1&quot;/&gt;&lt;/object&gt;&lt;object type=&quot;3&quot; unique_id=&quot;10004&quot;&gt;&lt;property id=&quot;20148&quot; value=&quot;5&quot;/&gt;&lt;property id=&quot;20300&quot; value=&quot;Slide 2&quot;/&gt;&lt;property id=&quot;20307&quot; value=&quot;259&quot;/&gt;&lt;/object&gt;&lt;object type=&quot;3&quot; unique_id=&quot;10005&quot;&gt;&lt;property id=&quot;20148&quot; value=&quot;5&quot;/&gt;&lt;property id=&quot;20300&quot; value=&quot;Slide 3&quot;/&gt;&lt;property id=&quot;20307&quot; value=&quot;256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/object&gt;&lt;object type=&quot;8&quot; unique_id=&quot;1001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0B6373-123B-4415-9AAF-EF9F1DAB1138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0dd7f8a-f247-48ee-8534-441ce336aea6"/>
    <ds:schemaRef ds:uri="876de33e-aaa5-4507-9b92-b84e676ded0d"/>
    <ds:schemaRef ds:uri="9a0666c7-4cba-45e4-bb78-1ed48d50e5d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1666</TotalTime>
  <Words>351</Words>
  <PresentationFormat>Custom</PresentationFormat>
  <Paragraphs>51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Segoe UI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2017-09-21T08:32:16Z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