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6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E5E4"/>
    <a:srgbClr val="FFFFFF"/>
    <a:srgbClr val="207346"/>
    <a:srgbClr val="505050"/>
    <a:srgbClr val="2F2F2F"/>
    <a:srgbClr val="F7F7F7"/>
    <a:srgbClr val="C8C8C8"/>
    <a:srgbClr val="0078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EDEA08-177F-4172-833E-49CF55B56DDD}" v="163" dt="2019-10-30T19:32:44.5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5" autoAdjust="0"/>
    <p:restoredTop sz="92680" autoAdjust="0"/>
  </p:normalViewPr>
  <p:slideViewPr>
    <p:cSldViewPr snapToGrid="0">
      <p:cViewPr>
        <p:scale>
          <a:sx n="102" d="100"/>
          <a:sy n="102" d="100"/>
        </p:scale>
        <p:origin x="1518" y="-54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4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3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26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xmlns="" id="{E22DB55A-D262-4089-A5E9-0A41B6D74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"/>
            <a:ext cx="10058400" cy="777239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93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Pro Semibold" panose="020B0502040504020203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0C86B30E-69E2-470A-A4A5-5938C070A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89" y="4082310"/>
            <a:ext cx="4344184" cy="187653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518136" indent="0" algn="ctr">
              <a:buNone/>
              <a:defRPr sz="2267"/>
            </a:lvl2pPr>
            <a:lvl3pPr marL="1036271" indent="0" algn="ctr">
              <a:buNone/>
              <a:defRPr sz="2040"/>
            </a:lvl3pPr>
            <a:lvl4pPr marL="1554407" indent="0" algn="ctr">
              <a:buNone/>
              <a:defRPr sz="1813"/>
            </a:lvl4pPr>
            <a:lvl5pPr marL="2072543" indent="0" algn="ctr">
              <a:buNone/>
              <a:defRPr sz="1813"/>
            </a:lvl5pPr>
            <a:lvl6pPr marL="2590678" indent="0" algn="ctr">
              <a:buNone/>
              <a:defRPr sz="1813"/>
            </a:lvl6pPr>
            <a:lvl7pPr marL="3108814" indent="0" algn="ctr">
              <a:buNone/>
              <a:defRPr sz="1813"/>
            </a:lvl7pPr>
            <a:lvl8pPr marL="3626950" indent="0" algn="ctr">
              <a:buNone/>
              <a:defRPr sz="1813"/>
            </a:lvl8pPr>
            <a:lvl9pPr marL="4145086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xmlns="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743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Par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xmlns="" id="{E22DB55A-D262-4089-A5E9-0A41B6D74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"/>
            <a:ext cx="10058400" cy="570991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93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xmlns="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xmlns="" id="{154ABA70-2B19-4CA2-A2FE-3BCF25249449}"/>
              </a:ext>
            </a:extLst>
          </p:cNvPr>
          <p:cNvSpPr/>
          <p:nvPr userDrawn="1"/>
        </p:nvSpPr>
        <p:spPr>
          <a:xfrm>
            <a:off x="0" y="5709920"/>
            <a:ext cx="10058400" cy="2062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43975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Partia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4">
            <a:extLst>
              <a:ext uri="{FF2B5EF4-FFF2-40B4-BE49-F238E27FC236}">
                <a16:creationId xmlns:a16="http://schemas.microsoft.com/office/drawing/2014/main" xmlns="" id="{E22DB55A-D262-4089-A5E9-0A41B6D748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"/>
            <a:ext cx="10058400" cy="5709918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93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xmlns="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1536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xmlns="" id="{131D55CF-85BE-4498-A27F-EA9F268D1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29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xmlns="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xmlns="" id="{154ABA70-2B19-4CA2-A2FE-3BCF25249449}"/>
              </a:ext>
            </a:extLst>
          </p:cNvPr>
          <p:cNvSpPr/>
          <p:nvPr userDrawn="1"/>
        </p:nvSpPr>
        <p:spPr>
          <a:xfrm>
            <a:off x="0" y="3453138"/>
            <a:ext cx="10058400" cy="43192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9506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Orange_Thi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xmlns="" id="{131D55CF-85BE-4498-A27F-EA9F268D1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29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xmlns="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2713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4" descr="Blue background">
            <a:extLst>
              <a:ext uri="{FF2B5EF4-FFF2-40B4-BE49-F238E27FC236}">
                <a16:creationId xmlns:a16="http://schemas.microsoft.com/office/drawing/2014/main" xmlns="" id="{EA59F1ED-0E67-4FB1-8686-7C6FEB4C3E46}"/>
              </a:ext>
            </a:extLst>
          </p:cNvPr>
          <p:cNvSpPr/>
          <p:nvPr userDrawn="1"/>
        </p:nvSpPr>
        <p:spPr>
          <a:xfrm>
            <a:off x="0" y="1"/>
            <a:ext cx="10058400" cy="7772402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Pro Semibold" panose="020B0502040504020203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0C86B30E-69E2-470A-A4A5-5938C070A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589" y="4082310"/>
            <a:ext cx="4344184" cy="1876530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  <a:latin typeface="+mn-lt"/>
              </a:defRPr>
            </a:lvl1pPr>
            <a:lvl2pPr marL="518136" indent="0" algn="ctr">
              <a:buNone/>
              <a:defRPr sz="2267"/>
            </a:lvl2pPr>
            <a:lvl3pPr marL="1036271" indent="0" algn="ctr">
              <a:buNone/>
              <a:defRPr sz="2040"/>
            </a:lvl3pPr>
            <a:lvl4pPr marL="1554407" indent="0" algn="ctr">
              <a:buNone/>
              <a:defRPr sz="1813"/>
            </a:lvl4pPr>
            <a:lvl5pPr marL="2072543" indent="0" algn="ctr">
              <a:buNone/>
              <a:defRPr sz="1813"/>
            </a:lvl5pPr>
            <a:lvl6pPr marL="2590678" indent="0" algn="ctr">
              <a:buNone/>
              <a:defRPr sz="1813"/>
            </a:lvl6pPr>
            <a:lvl7pPr marL="3108814" indent="0" algn="ctr">
              <a:buNone/>
              <a:defRPr sz="1813"/>
            </a:lvl7pPr>
            <a:lvl8pPr marL="3626950" indent="0" algn="ctr">
              <a:buNone/>
              <a:defRPr sz="1813"/>
            </a:lvl8pPr>
            <a:lvl9pPr marL="4145086" indent="0" algn="ctr">
              <a:buNone/>
              <a:defRPr sz="181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xmlns="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4776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Orange_Part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 descr="Blue background">
            <a:extLst>
              <a:ext uri="{FF2B5EF4-FFF2-40B4-BE49-F238E27FC236}">
                <a16:creationId xmlns:a16="http://schemas.microsoft.com/office/drawing/2014/main" xmlns="" id="{09A1E4C2-8F8F-402F-B390-8975A435B0A1}"/>
              </a:ext>
            </a:extLst>
          </p:cNvPr>
          <p:cNvSpPr/>
          <p:nvPr userDrawn="1"/>
        </p:nvSpPr>
        <p:spPr>
          <a:xfrm>
            <a:off x="0" y="1"/>
            <a:ext cx="10058400" cy="5709919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xmlns="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xmlns="" id="{154ABA70-2B19-4CA2-A2FE-3BCF25249449}"/>
              </a:ext>
            </a:extLst>
          </p:cNvPr>
          <p:cNvSpPr/>
          <p:nvPr userDrawn="1"/>
        </p:nvSpPr>
        <p:spPr>
          <a:xfrm>
            <a:off x="0" y="5709920"/>
            <a:ext cx="10058400" cy="206248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xmlns="" id="{5A9CB415-1D11-4549-9DF1-E5AF0E31E5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465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Partial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4" descr="Blue background">
            <a:extLst>
              <a:ext uri="{FF2B5EF4-FFF2-40B4-BE49-F238E27FC236}">
                <a16:creationId xmlns:a16="http://schemas.microsoft.com/office/drawing/2014/main" xmlns="" id="{00DAB062-0693-41B1-A715-5C9232A2FB22}"/>
              </a:ext>
            </a:extLst>
          </p:cNvPr>
          <p:cNvSpPr/>
          <p:nvPr userDrawn="1"/>
        </p:nvSpPr>
        <p:spPr>
          <a:xfrm>
            <a:off x="0" y="1"/>
            <a:ext cx="10058400" cy="5709919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solidFill>
                <a:srgbClr val="0078D4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1"/>
            <a:ext cx="4344184" cy="2705947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xmlns="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5838825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524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39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Th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xmlns="" id="{131D55CF-85BE-4498-A27F-EA9F268D1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29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xmlns="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6" name="Rectangle 5" descr="Gray background">
            <a:extLst>
              <a:ext uri="{FF2B5EF4-FFF2-40B4-BE49-F238E27FC236}">
                <a16:creationId xmlns:a16="http://schemas.microsoft.com/office/drawing/2014/main" xmlns="" id="{154ABA70-2B19-4CA2-A2FE-3BCF25249449}"/>
              </a:ext>
            </a:extLst>
          </p:cNvPr>
          <p:cNvSpPr/>
          <p:nvPr userDrawn="1"/>
        </p:nvSpPr>
        <p:spPr>
          <a:xfrm>
            <a:off x="0" y="3453138"/>
            <a:ext cx="10058400" cy="43192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706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lue_Thin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>
            <a:extLst>
              <a:ext uri="{FF2B5EF4-FFF2-40B4-BE49-F238E27FC236}">
                <a16:creationId xmlns:a16="http://schemas.microsoft.com/office/drawing/2014/main" xmlns="" id="{131D55CF-85BE-4498-A27F-EA9F268D17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2"/>
            <a:ext cx="10058400" cy="34531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2550" tIns="31277" rIns="62550" bIns="3127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229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B48F9D15-F2BD-4876-97CA-C3227C5F57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589" y="1272012"/>
            <a:ext cx="4344184" cy="1538922"/>
          </a:xfrm>
        </p:spPr>
        <p:txBody>
          <a:bodyPr anchor="b">
            <a:normAutofit/>
          </a:bodyPr>
          <a:lstStyle>
            <a:lvl1pPr algn="l">
              <a:defRPr lang="en-US" sz="3300" b="1" kern="1200" spc="-17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2" name="Picture 11" descr="Microsoft logo">
            <a:extLst>
              <a:ext uri="{FF2B5EF4-FFF2-40B4-BE49-F238E27FC236}">
                <a16:creationId xmlns:a16="http://schemas.microsoft.com/office/drawing/2014/main" xmlns="" id="{F5C055E0-0361-410A-B6BC-CC4D3CF1C9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4350" y="238243"/>
            <a:ext cx="1244850" cy="26517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C2573364-6380-4C9D-9A75-BFF3B4A74F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9225" y="3691379"/>
            <a:ext cx="9732963" cy="51435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502920" indent="0">
              <a:buNone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41231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AndText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/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130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523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AndText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Gray background">
            <a:extLst>
              <a:ext uri="{FF2B5EF4-FFF2-40B4-BE49-F238E27FC236}">
                <a16:creationId xmlns:a16="http://schemas.microsoft.com/office/drawing/2014/main" xmlns="" id="{B752476B-B4B6-47A6-BCA0-34A980AC4C00}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27224633-DAF6-42FB-AB35-295D4907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>
            <a:normAutofit/>
          </a:bodyPr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364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Gray background">
            <a:extLst>
              <a:ext uri="{FF2B5EF4-FFF2-40B4-BE49-F238E27FC236}">
                <a16:creationId xmlns:a16="http://schemas.microsoft.com/office/drawing/2014/main" xmlns="" id="{B752476B-B4B6-47A6-BCA0-34A980AC4C00}"/>
              </a:ext>
            </a:extLst>
          </p:cNvPr>
          <p:cNvSpPr/>
          <p:nvPr userDrawn="1"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</p:spTree>
    <p:extLst>
      <p:ext uri="{BB962C8B-B14F-4D97-AF65-F5344CB8AC3E}">
        <p14:creationId xmlns:p14="http://schemas.microsoft.com/office/powerpoint/2010/main" val="11312738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4">
            <a:extLst>
              <a:ext uri="{FF2B5EF4-FFF2-40B4-BE49-F238E27FC236}">
                <a16:creationId xmlns:a16="http://schemas.microsoft.com/office/drawing/2014/main" xmlns="" id="{D0575EC3-37ED-474F-952C-33F492FA8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956977"/>
            <a:ext cx="10058400" cy="181542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9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BACCF-E951-4C02-9E71-9FC55932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>
            <a:normAutofit/>
          </a:bodyPr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12C267E0-1439-4524-86F9-99A6F5F5B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207407"/>
            <a:ext cx="9766688" cy="52322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0002AA37-4308-4C7F-854B-6C03D59DF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6730626"/>
            <a:ext cx="9766688" cy="31557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530110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Orang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Gray background">
            <a:extLst>
              <a:ext uri="{FF2B5EF4-FFF2-40B4-BE49-F238E27FC236}">
                <a16:creationId xmlns:a16="http://schemas.microsoft.com/office/drawing/2014/main" xmlns="" id="{5960B2B9-0620-4736-BCFF-8598492AC273}"/>
              </a:ext>
            </a:extLst>
          </p:cNvPr>
          <p:cNvSpPr/>
          <p:nvPr userDrawn="1"/>
        </p:nvSpPr>
        <p:spPr>
          <a:xfrm>
            <a:off x="0" y="0"/>
            <a:ext cx="10058400" cy="595697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4" name="Rettangolo 4">
            <a:extLst>
              <a:ext uri="{FF2B5EF4-FFF2-40B4-BE49-F238E27FC236}">
                <a16:creationId xmlns:a16="http://schemas.microsoft.com/office/drawing/2014/main" xmlns="" id="{D0575EC3-37ED-474F-952C-33F492FA80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5956977"/>
            <a:ext cx="10058400" cy="1815423"/>
          </a:xfrm>
          <a:prstGeom prst="rect">
            <a:avLst/>
          </a:prstGeom>
          <a:solidFill>
            <a:srgbClr val="D83B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0890" tIns="35448" rIns="70890" bIns="354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1393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FBACCF-E951-4C02-9E71-9FC559329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>
            <a:normAutofit/>
          </a:bodyPr>
          <a:lstStyle>
            <a:lvl1pPr>
              <a:defRPr lang="en-US" sz="240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xmlns="" id="{12C267E0-1439-4524-86F9-99A6F5F5B38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207407"/>
            <a:ext cx="9766688" cy="52322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Segoe Pro Semibold" panose="020B0502040504020203" pitchFamily="34" charset="0"/>
                <a:ea typeface="+mn-ea"/>
                <a:cs typeface="+mn-cs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xmlns="" id="{0002AA37-4308-4C7F-854B-6C03D59DFE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6730626"/>
            <a:ext cx="9766688" cy="31557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2102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4" descr="Blue background">
            <a:extLst>
              <a:ext uri="{FF2B5EF4-FFF2-40B4-BE49-F238E27FC236}">
                <a16:creationId xmlns:a16="http://schemas.microsoft.com/office/drawing/2014/main" xmlns="" id="{939817E3-3F6D-402B-8F0A-452185402219}"/>
              </a:ext>
            </a:extLst>
          </p:cNvPr>
          <p:cNvSpPr/>
          <p:nvPr userDrawn="1"/>
        </p:nvSpPr>
        <p:spPr>
          <a:xfrm>
            <a:off x="0" y="5956977"/>
            <a:ext cx="10058400" cy="1815425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E9A81C9-50FC-4EB0-BB23-6F59B908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/>
          <a:lstStyle>
            <a:lvl1pPr>
              <a:defRPr lang="en-US" sz="272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xmlns="" id="{7CB8604B-D410-4676-8DF5-6CE817FB98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207407"/>
            <a:ext cx="9766688" cy="52322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21CA6597-BD73-4B88-82EC-2BD70BCC93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6730626"/>
            <a:ext cx="9766688" cy="31557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734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_Blue_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Gray background">
            <a:extLst>
              <a:ext uri="{FF2B5EF4-FFF2-40B4-BE49-F238E27FC236}">
                <a16:creationId xmlns:a16="http://schemas.microsoft.com/office/drawing/2014/main" xmlns="" id="{EBA15C5F-9A1C-45AB-B544-F4CF871F95AB}"/>
              </a:ext>
            </a:extLst>
          </p:cNvPr>
          <p:cNvSpPr/>
          <p:nvPr userDrawn="1"/>
        </p:nvSpPr>
        <p:spPr>
          <a:xfrm>
            <a:off x="0" y="0"/>
            <a:ext cx="10058400" cy="5956976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/>
          </a:p>
        </p:txBody>
      </p:sp>
      <p:sp>
        <p:nvSpPr>
          <p:cNvPr id="7" name="Rettangolo 4" descr="Blue background">
            <a:extLst>
              <a:ext uri="{FF2B5EF4-FFF2-40B4-BE49-F238E27FC236}">
                <a16:creationId xmlns:a16="http://schemas.microsoft.com/office/drawing/2014/main" xmlns="" id="{939817E3-3F6D-402B-8F0A-452185402219}"/>
              </a:ext>
            </a:extLst>
          </p:cNvPr>
          <p:cNvSpPr/>
          <p:nvPr userDrawn="1"/>
        </p:nvSpPr>
        <p:spPr>
          <a:xfrm>
            <a:off x="0" y="5956977"/>
            <a:ext cx="10058400" cy="1815425"/>
          </a:xfrm>
          <a:prstGeom prst="rect">
            <a:avLst/>
          </a:prstGeom>
          <a:solidFill>
            <a:srgbClr val="0078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0" dirty="0">
              <a:solidFill>
                <a:srgbClr val="0078D4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CD667C9B-0EAE-4344-8E25-813F368E0E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224" y="1985616"/>
            <a:ext cx="2198965" cy="2250758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7E9A81C9-50FC-4EB0-BB23-6F59B9083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223" y="178248"/>
            <a:ext cx="8675370" cy="547956"/>
          </a:xfrm>
        </p:spPr>
        <p:txBody>
          <a:bodyPr/>
          <a:lstStyle>
            <a:lvl1pPr>
              <a:defRPr lang="en-US" sz="2720" kern="120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xmlns="" id="{41C9BFA1-D02D-4EA6-A348-4EA18A8FA5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223" y="6207407"/>
            <a:ext cx="9766688" cy="52322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xmlns="" id="{A76A0987-2760-4FED-909E-8012707DD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223" y="6730626"/>
            <a:ext cx="9766688" cy="315570"/>
          </a:xfrm>
        </p:spPr>
        <p:txBody>
          <a:bodyPr>
            <a:normAutofit/>
          </a:bodyPr>
          <a:lstStyle>
            <a:lvl1pPr marL="0" indent="0" algn="l" defTabSz="1036271" rtl="0" eaLnBrk="1" latinLnBrk="0" hangingPunct="1">
              <a:buNone/>
              <a:defRPr lang="en-US" sz="1500" kern="1200" dirty="0">
                <a:solidFill>
                  <a:schemeClr val="bg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1pPr>
            <a:lvl2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2pPr>
            <a:lvl3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3pPr>
            <a:lvl4pPr marL="0" indent="0" algn="l" defTabSz="1036271" rtl="0" eaLnBrk="1" latinLnBrk="0" hangingPunct="1">
              <a:buNone/>
              <a:defRPr lang="en-US" sz="1587" kern="1200" dirty="0" smtClean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4pPr>
            <a:lvl5pPr marL="0" indent="0" algn="l" defTabSz="1036271" rtl="0" eaLnBrk="1" latinLnBrk="0" hangingPunct="1">
              <a:buNone/>
              <a:defRPr lang="en-US" sz="1587" kern="1200" dirty="0">
                <a:solidFill>
                  <a:schemeClr val="tx1"/>
                </a:solidFill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70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5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3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158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90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5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26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88835-A04D-415E-8F2C-7A8C8EDCE086}" type="datetimeFigureOut">
              <a:rPr lang="en-US" smtClean="0"/>
              <a:pPr/>
              <a:t>10/30/2019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A68E8-15B1-4CD6-AB92-917A6907BE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33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10/30/2019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599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49" r:id="rId12"/>
    <p:sldLayoutId id="2147483680" r:id="rId13"/>
    <p:sldLayoutId id="2147483686" r:id="rId14"/>
    <p:sldLayoutId id="2147483684" r:id="rId15"/>
    <p:sldLayoutId id="2147483685" r:id="rId16"/>
    <p:sldLayoutId id="2147483679" r:id="rId17"/>
    <p:sldLayoutId id="2147483681" r:id="rId18"/>
    <p:sldLayoutId id="2147483687" r:id="rId19"/>
    <p:sldLayoutId id="2147483689" r:id="rId20"/>
    <p:sldLayoutId id="2147483688" r:id="rId21"/>
    <p:sldLayoutId id="2147483654" r:id="rId22"/>
    <p:sldLayoutId id="2147483683" r:id="rId23"/>
    <p:sldLayoutId id="2147483663" r:id="rId24"/>
    <p:sldLayoutId id="2147483682" r:id="rId25"/>
    <p:sldLayoutId id="2147483678" r:id="rId26"/>
    <p:sldLayoutId id="2147483664" r:id="rId27"/>
    <p:sldLayoutId id="2147483662" r:id="rId28"/>
    <p:sldLayoutId id="2147483665" r:id="rId29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20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Illustration of 4 different Excel chart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086" y="2087021"/>
            <a:ext cx="3091542" cy="3091542"/>
          </a:xfrm>
          <a:prstGeom prst="rect">
            <a:avLst/>
          </a:prstGeom>
        </p:spPr>
      </p:pic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357828" y="2663296"/>
            <a:ext cx="5988544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o Semibold"/>
                <a:ea typeface="+mn-ea"/>
                <a:cs typeface="Segoe UI Semibold" panose="020B0702040204020203" pitchFamily="34" charset="0"/>
              </a:rPr>
              <a:t>7 most-used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Pro Semibold"/>
                <a:ea typeface="+mn-ea"/>
                <a:cs typeface="Segoe UI Semibold" panose="020B0702040204020203" pitchFamily="34" charset="0"/>
              </a:rPr>
              <a:t>Excel functions</a:t>
            </a:r>
          </a:p>
        </p:txBody>
      </p:sp>
      <p:pic>
        <p:nvPicPr>
          <p:cNvPr id="7" name="Immagine 6" descr="Microsoft logo">
            <a:extLst>
              <a:ext uri="{FF2B5EF4-FFF2-40B4-BE49-F238E27FC236}">
                <a16:creationId xmlns:a16="http://schemas.microsoft.com/office/drawing/2014/main" xmlns="" id="{C4011626-1CCC-4622-973F-B235B315F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27" y="448414"/>
            <a:ext cx="1457772" cy="30689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E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1" y="6031100"/>
            <a:ext cx="9663492" cy="1587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46807" y="989899"/>
            <a:ext cx="19261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dirty="0">
                <a:solidFill>
                  <a:srgbClr val="505050"/>
                </a:solidFill>
                <a:latin typeface="Segoe Pro Bold" panose="020B0802040504020203" pitchFamily="34" charset="0"/>
              </a:rPr>
              <a:t>1</a:t>
            </a:r>
          </a:p>
        </p:txBody>
      </p:sp>
      <p:sp>
        <p:nvSpPr>
          <p:cNvPr id="22" name="Title 21"/>
          <p:cNvSpPr txBox="1">
            <a:spLocks noGrp="1"/>
          </p:cNvSpPr>
          <p:nvPr>
            <p:ph type="title" idx="4294967295"/>
          </p:nvPr>
        </p:nvSpPr>
        <p:spPr>
          <a:xfrm>
            <a:off x="6400799" y="3135421"/>
            <a:ext cx="184889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Segoe Pro  "/>
                <a:ea typeface="+mn-ea"/>
                <a:cs typeface="+mn-cs"/>
              </a:rPr>
              <a:t>VLOOKUP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799" y="3677696"/>
            <a:ext cx="323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2F2F"/>
                </a:solidFill>
                <a:latin typeface="Segoe Pro  "/>
              </a:rPr>
              <a:t>Use it to look up and</a:t>
            </a:r>
          </a:p>
          <a:p>
            <a:r>
              <a:rPr lang="en-US" sz="2000" dirty="0">
                <a:solidFill>
                  <a:srgbClr val="2F2F2F"/>
                </a:solidFill>
                <a:latin typeface="Segoe Pro  "/>
              </a:rPr>
              <a:t>retrieve data from a table.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2963" y="6040626"/>
            <a:ext cx="77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F2F2F"/>
                </a:solidFill>
              </a:rPr>
              <a:t>Syntax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64158" y="6611815"/>
            <a:ext cx="809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VLOOKUP (lookup_value, table_array, col_index_num, [range_lookup])</a:t>
            </a:r>
          </a:p>
        </p:txBody>
      </p:sp>
      <p:pic>
        <p:nvPicPr>
          <p:cNvPr id="25" name="Picture 24" descr="A screenshot of sample data showing an example of the VLOOKUP function in us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8" y="0"/>
            <a:ext cx="6386202" cy="609243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" y="5968254"/>
            <a:ext cx="10057142" cy="1625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76468" y="985776"/>
            <a:ext cx="1996531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9600" dirty="0">
                <a:solidFill>
                  <a:srgbClr val="C8C8C8"/>
                </a:solidFill>
                <a:latin typeface="Segoe Pro Bold" panose="020B0802040504020203" pitchFamily="34" charset="0"/>
              </a:rPr>
              <a:t>2</a:t>
            </a:r>
          </a:p>
        </p:txBody>
      </p:sp>
      <p:sp>
        <p:nvSpPr>
          <p:cNvPr id="11" name="Title 10"/>
          <p:cNvSpPr txBox="1">
            <a:spLocks noGrp="1"/>
          </p:cNvSpPr>
          <p:nvPr>
            <p:ph type="title" idx="4294967295"/>
          </p:nvPr>
        </p:nvSpPr>
        <p:spPr>
          <a:xfrm>
            <a:off x="6400800" y="3135421"/>
            <a:ext cx="184889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Pro  "/>
                <a:ea typeface="+mn-ea"/>
                <a:cs typeface="+mn-cs"/>
              </a:rPr>
              <a:t>IF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799" y="3677696"/>
            <a:ext cx="323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7F7F7"/>
                </a:solidFill>
                <a:latin typeface="Segoe Pro  "/>
              </a:rPr>
              <a:t>Use it to make comparisons between a </a:t>
            </a:r>
          </a:p>
          <a:p>
            <a:r>
              <a:rPr lang="en-US" sz="2000" dirty="0">
                <a:solidFill>
                  <a:srgbClr val="F7F7F7"/>
                </a:solidFill>
                <a:latin typeface="Segoe Pro  "/>
              </a:rPr>
              <a:t>value and what you expect.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963" y="6040626"/>
            <a:ext cx="77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7F7F7"/>
                </a:solidFill>
              </a:rPr>
              <a:t>Syntax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963" y="6566041"/>
            <a:ext cx="809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7F7F7"/>
                </a:solidFill>
              </a:rPr>
              <a:t>IF(logical_test, value_if_true, [value_if_false])</a:t>
            </a:r>
          </a:p>
        </p:txBody>
      </p:sp>
      <p:pic>
        <p:nvPicPr>
          <p:cNvPr id="2" name="Picture 1" descr="A screenshot of sample data showing an example of the IF function in us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2222" cy="596825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E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1" y="6031100"/>
            <a:ext cx="9663492" cy="15873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39862" y="947296"/>
            <a:ext cx="20280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dirty="0">
                <a:solidFill>
                  <a:srgbClr val="505050"/>
                </a:solidFill>
                <a:latin typeface="Segoe Pro Bold" panose="020B0802040504020203" pitchFamily="34" charset="0"/>
              </a:rPr>
              <a:t>3</a:t>
            </a:r>
            <a:endParaRPr lang="en-US" sz="19600" b="1" dirty="0">
              <a:solidFill>
                <a:srgbClr val="505050"/>
              </a:solidFill>
              <a:latin typeface="Segoe Pro Bold" panose="020B0802040504020203" pitchFamily="34" charset="0"/>
            </a:endParaRPr>
          </a:p>
        </p:txBody>
      </p:sp>
      <p:sp>
        <p:nvSpPr>
          <p:cNvPr id="14" name="Title 13"/>
          <p:cNvSpPr txBox="1">
            <a:spLocks noGrp="1"/>
          </p:cNvSpPr>
          <p:nvPr>
            <p:ph type="title" idx="4294967295"/>
          </p:nvPr>
        </p:nvSpPr>
        <p:spPr>
          <a:xfrm>
            <a:off x="6400800" y="3135421"/>
            <a:ext cx="184889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Segoe Pro  "/>
                <a:ea typeface="+mn-ea"/>
                <a:cs typeface="+mn-cs"/>
              </a:rPr>
              <a:t>SUM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3677696"/>
            <a:ext cx="3221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2F2F"/>
                </a:solidFill>
                <a:latin typeface="Segoe Pro  "/>
              </a:rPr>
              <a:t>Use it to add up a range </a:t>
            </a:r>
          </a:p>
          <a:p>
            <a:r>
              <a:rPr lang="en-US" sz="2000" dirty="0">
                <a:solidFill>
                  <a:srgbClr val="2F2F2F"/>
                </a:solidFill>
                <a:latin typeface="Segoe Pro  "/>
              </a:rPr>
              <a:t>of numbers.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42963" y="6040626"/>
            <a:ext cx="77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F2F2F"/>
                </a:solidFill>
              </a:rPr>
              <a:t>Syntax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64158" y="6611815"/>
            <a:ext cx="809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2F2F2F"/>
                </a:solidFill>
              </a:rPr>
              <a:t>SUM(range to be summed)</a:t>
            </a:r>
          </a:p>
        </p:txBody>
      </p:sp>
      <p:pic>
        <p:nvPicPr>
          <p:cNvPr id="3" name="Picture 2" descr="A screenshot of sample data showing an example of the SUM function in us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52"/>
            <a:ext cx="6095238" cy="60190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" y="5977779"/>
            <a:ext cx="10057142" cy="16253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6468" y="984425"/>
            <a:ext cx="1996531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9600" dirty="0">
                <a:solidFill>
                  <a:srgbClr val="C8C8C8"/>
                </a:solidFill>
                <a:latin typeface="Segoe Pro Bold" panose="020B0802040504020203" pitchFamily="34" charset="0"/>
              </a:rPr>
              <a:t>4</a:t>
            </a:r>
          </a:p>
        </p:txBody>
      </p:sp>
      <p:sp>
        <p:nvSpPr>
          <p:cNvPr id="8" name="Title 7"/>
          <p:cNvSpPr txBox="1">
            <a:spLocks noGrp="1"/>
          </p:cNvSpPr>
          <p:nvPr>
            <p:ph type="title" idx="4294967295"/>
          </p:nvPr>
        </p:nvSpPr>
        <p:spPr>
          <a:xfrm>
            <a:off x="6400800" y="3144946"/>
            <a:ext cx="184889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Pro  "/>
                <a:ea typeface="+mn-ea"/>
                <a:cs typeface="+mn-cs"/>
              </a:rPr>
              <a:t>COUNTIF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0799" y="3687221"/>
            <a:ext cx="32310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7F7F7"/>
                </a:solidFill>
                <a:latin typeface="Segoe Pro  "/>
              </a:rPr>
              <a:t>Use it to count the number of cells that meet a criterion.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2963" y="6050151"/>
            <a:ext cx="77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7F7F7"/>
                </a:solidFill>
              </a:rPr>
              <a:t>Syntax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963" y="6605811"/>
            <a:ext cx="809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7F7F7"/>
                </a:solidFill>
              </a:rPr>
              <a:t>COUNTIF(range, criteria)</a:t>
            </a:r>
          </a:p>
        </p:txBody>
      </p:sp>
      <p:pic>
        <p:nvPicPr>
          <p:cNvPr id="2" name="Picture 1" descr="A screenshot of sample data showing an example of the COUNTIF function in us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85714" cy="60190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E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1" y="6031100"/>
            <a:ext cx="9663492" cy="158730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39862" y="947296"/>
            <a:ext cx="20331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dirty="0">
                <a:solidFill>
                  <a:srgbClr val="505050"/>
                </a:solidFill>
                <a:latin typeface="Segoe Pro Bold" panose="020B0802040504020203" pitchFamily="34" charset="0"/>
              </a:rPr>
              <a:t>5</a:t>
            </a:r>
            <a:endParaRPr lang="en-US" sz="19600" b="1" dirty="0">
              <a:solidFill>
                <a:srgbClr val="505050"/>
              </a:solidFill>
              <a:latin typeface="Segoe Pro Bold" panose="020B0802040504020203" pitchFamily="34" charset="0"/>
            </a:endParaRPr>
          </a:p>
        </p:txBody>
      </p:sp>
      <p:sp>
        <p:nvSpPr>
          <p:cNvPr id="7" name="Title 6"/>
          <p:cNvSpPr txBox="1">
            <a:spLocks noGrp="1"/>
          </p:cNvSpPr>
          <p:nvPr>
            <p:ph type="title" idx="4294967295"/>
          </p:nvPr>
        </p:nvSpPr>
        <p:spPr>
          <a:xfrm>
            <a:off x="6400800" y="3135421"/>
            <a:ext cx="184889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Segoe Pro  "/>
                <a:ea typeface="+mn-ea"/>
                <a:cs typeface="+mn-cs"/>
              </a:rPr>
              <a:t>SUMIF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799" y="3677696"/>
            <a:ext cx="3231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2F2F"/>
                </a:solidFill>
                <a:latin typeface="Segoe Pro  "/>
              </a:rPr>
              <a:t>Use it to sum the values </a:t>
            </a:r>
          </a:p>
          <a:p>
            <a:r>
              <a:rPr lang="en-US" sz="2000" dirty="0">
                <a:solidFill>
                  <a:srgbClr val="2F2F2F"/>
                </a:solidFill>
                <a:latin typeface="Segoe Pro  "/>
              </a:rPr>
              <a:t>in a range that meet specific criteria.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2963" y="6040626"/>
            <a:ext cx="77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F2F2F"/>
                </a:solidFill>
              </a:rPr>
              <a:t>Syntax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4158" y="6611815"/>
            <a:ext cx="809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05050"/>
                </a:solidFill>
              </a:rPr>
              <a:t>SUMIF(range, criteria, [sum_range])</a:t>
            </a:r>
          </a:p>
        </p:txBody>
      </p:sp>
      <p:pic>
        <p:nvPicPr>
          <p:cNvPr id="2" name="Picture 1" descr="A screenshot of sample data showing an example of the SUMIF function in us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22222" cy="603174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0058400" cy="7772400"/>
          </a:xfrm>
          <a:prstGeom prst="rect">
            <a:avLst/>
          </a:prstGeom>
          <a:solidFill>
            <a:srgbClr val="2F2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" y="5977779"/>
            <a:ext cx="10057142" cy="16253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66944" y="967990"/>
            <a:ext cx="2006055" cy="31085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9600" dirty="0">
                <a:solidFill>
                  <a:srgbClr val="C8C8C8"/>
                </a:solidFill>
                <a:latin typeface="Segoe Pro Bold" panose="020B0802040504020203" pitchFamily="34" charset="0"/>
              </a:rPr>
              <a:t>6</a:t>
            </a:r>
          </a:p>
        </p:txBody>
      </p:sp>
      <p:sp>
        <p:nvSpPr>
          <p:cNvPr id="10" name="Title 9"/>
          <p:cNvSpPr txBox="1">
            <a:spLocks noGrp="1"/>
          </p:cNvSpPr>
          <p:nvPr>
            <p:ph type="title" idx="4294967295"/>
          </p:nvPr>
        </p:nvSpPr>
        <p:spPr>
          <a:xfrm>
            <a:off x="6400799" y="3572706"/>
            <a:ext cx="270510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7F7F7"/>
                </a:solidFill>
                <a:effectLst/>
                <a:uLnTx/>
                <a:uFillTx/>
                <a:latin typeface="Segoe Pro  "/>
                <a:ea typeface="+mn-ea"/>
                <a:cs typeface="+mn-cs"/>
              </a:rPr>
              <a:t>CONCATENATE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00799" y="4113411"/>
            <a:ext cx="32310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7F7F7"/>
                </a:solidFill>
                <a:latin typeface="Segoe Pro  "/>
              </a:rPr>
              <a:t>Use it to join two or more text strings into one string.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2963" y="6050151"/>
            <a:ext cx="77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7F7F7"/>
                </a:solidFill>
              </a:rPr>
              <a:t>Syntax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2963" y="6461077"/>
            <a:ext cx="8014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7F7F7"/>
                </a:solidFill>
              </a:rPr>
              <a:t>CONCATENATE(text1, [text2], …) </a:t>
            </a:r>
            <a:r>
              <a:rPr lang="en-US" dirty="0">
                <a:solidFill>
                  <a:srgbClr val="F7F7F7"/>
                </a:solidFill>
                <a:latin typeface="Segoe Pro Light" panose="020B0302040504020203" pitchFamily="34" charset="0"/>
              </a:rPr>
              <a:t>To add spaces or punctuation, type the item in quotation marks between the cells or values you want to connect. </a:t>
            </a:r>
          </a:p>
        </p:txBody>
      </p:sp>
      <p:pic>
        <p:nvPicPr>
          <p:cNvPr id="2" name="Picture 1" descr="A screenshot of sample data showing an example of the CONCATENATE function in use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7"/>
            <a:ext cx="6133333" cy="604444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0"/>
            <a:ext cx="10058400" cy="6852752"/>
          </a:xfrm>
          <a:prstGeom prst="rect">
            <a:avLst/>
          </a:prstGeom>
          <a:solidFill>
            <a:srgbClr val="E5E5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0" y="6786239"/>
            <a:ext cx="10058400" cy="1424310"/>
          </a:xfrm>
          <a:prstGeom prst="rect">
            <a:avLst/>
          </a:prstGeom>
          <a:solidFill>
            <a:srgbClr val="2073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8039862" y="990840"/>
            <a:ext cx="203313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600" dirty="0">
                <a:solidFill>
                  <a:srgbClr val="505050"/>
                </a:solidFill>
                <a:latin typeface="Segoe Pro Bold" panose="020B0802040504020203" pitchFamily="34" charset="0"/>
              </a:rPr>
              <a:t>7</a:t>
            </a:r>
            <a:endParaRPr lang="en-US" sz="19600" b="1" dirty="0">
              <a:solidFill>
                <a:srgbClr val="505050"/>
              </a:solidFill>
              <a:latin typeface="Segoe Pro Bold" panose="020B0802040504020203" pitchFamily="34" charset="0"/>
            </a:endParaRPr>
          </a:p>
        </p:txBody>
      </p:sp>
      <p:sp>
        <p:nvSpPr>
          <p:cNvPr id="22" name="Title 21"/>
          <p:cNvSpPr txBox="1">
            <a:spLocks noGrp="1"/>
          </p:cNvSpPr>
          <p:nvPr>
            <p:ph type="title" idx="4294967295"/>
          </p:nvPr>
        </p:nvSpPr>
        <p:spPr>
          <a:xfrm>
            <a:off x="6400800" y="3135421"/>
            <a:ext cx="1848897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Segoe Pro  "/>
                <a:ea typeface="+mn-ea"/>
                <a:cs typeface="+mn-cs"/>
              </a:rPr>
              <a:t>AVERAGE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00799" y="3677696"/>
            <a:ext cx="3231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F2F2F"/>
                </a:solidFill>
                <a:latin typeface="Segoe Pro  "/>
              </a:rPr>
              <a:t>Use it to return the average of a range of </a:t>
            </a:r>
          </a:p>
          <a:p>
            <a:r>
              <a:rPr lang="en-US" sz="2000" dirty="0">
                <a:solidFill>
                  <a:srgbClr val="2F2F2F"/>
                </a:solidFill>
                <a:latin typeface="Segoe Pro  "/>
              </a:rPr>
              <a:t>numbers.</a:t>
            </a:r>
          </a:p>
        </p:txBody>
      </p:sp>
      <p:pic>
        <p:nvPicPr>
          <p:cNvPr id="25" name="Picture 24" descr="A screenshot of sample data showing an example of the AVERAGE function in use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35188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22325" y="4891011"/>
            <a:ext cx="7715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2F2F2F"/>
                </a:solidFill>
              </a:rPr>
              <a:t>Syntax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22325" y="5428442"/>
            <a:ext cx="8098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505050"/>
                </a:solidFill>
              </a:rPr>
              <a:t>AVERAGE (number1, [number2], …)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30791" y="7267561"/>
            <a:ext cx="6360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Segoe Pro  "/>
              </a:rPr>
              <a:t>For more information, visit aka.ms/ExcelTips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018_Office_Infographic_Template_Landscape">
  <a:themeElements>
    <a:clrScheme name="Custom 1">
      <a:dk1>
        <a:sysClr val="windowText" lastClr="000000"/>
      </a:dk1>
      <a:lt1>
        <a:sysClr val="window" lastClr="FFFFFF"/>
      </a:lt1>
      <a:dk2>
        <a:srgbClr val="2F2F2F"/>
      </a:dk2>
      <a:lt2>
        <a:srgbClr val="D2D2D2"/>
      </a:lt2>
      <a:accent1>
        <a:srgbClr val="0078D4"/>
      </a:accent1>
      <a:accent2>
        <a:srgbClr val="D83B01"/>
      </a:accent2>
      <a:accent3>
        <a:srgbClr val="939393"/>
      </a:accent3>
      <a:accent4>
        <a:srgbClr val="E6E6E6"/>
      </a:accent4>
      <a:accent5>
        <a:srgbClr val="282828"/>
      </a:accent5>
      <a:accent6>
        <a:srgbClr val="505050"/>
      </a:accent6>
      <a:hlink>
        <a:srgbClr val="0078D4"/>
      </a:hlink>
      <a:folHlink>
        <a:srgbClr val="A80000"/>
      </a:folHlink>
    </a:clrScheme>
    <a:fontScheme name="Custom 2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7 most-used Excel functions - FINAL" id="{C563EB84-AFBA-4922-A361-1E425D72AF30}" vid="{C68D32F3-290B-4BC3-9BA0-3F072601E2A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7 most-used Excel functions</Template>
  <TotalTime>0</TotalTime>
  <Words>188</Words>
  <Application>Microsoft Office PowerPoint</Application>
  <PresentationFormat>Custom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Segoe Pro  </vt:lpstr>
      <vt:lpstr>Segoe Pro Bold</vt:lpstr>
      <vt:lpstr>Segoe Pro Light</vt:lpstr>
      <vt:lpstr>Segoe Pro Semibold</vt:lpstr>
      <vt:lpstr>Segoe UI</vt:lpstr>
      <vt:lpstr>Segoe UI Semibold</vt:lpstr>
      <vt:lpstr>2018_Office_Infographic_Template_Landscape</vt:lpstr>
      <vt:lpstr>7 most-used Excel functions</vt:lpstr>
      <vt:lpstr>VLOOKUP</vt:lpstr>
      <vt:lpstr>IF</vt:lpstr>
      <vt:lpstr>SUM</vt:lpstr>
      <vt:lpstr>COUNTIF</vt:lpstr>
      <vt:lpstr>SUMIF</vt:lpstr>
      <vt:lpstr>CONCATENATE</vt:lpstr>
      <vt:lpstr>AVERAGE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2019-10-30T23:52:31Z</dcterms:created>
  <dcterms:modified xsi:type="dcterms:W3CDTF">2019-10-30T23:52:45Z</dcterms:modified>
</cp:coreProperties>
</file>